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notesSlides/notesSlide6.xml" ContentType="application/vnd.openxmlformats-officedocument.presentationml.notesSlid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7.xml" ContentType="application/vnd.openxmlformats-officedocument.presentationml.notesSlid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8.xml" ContentType="application/vnd.openxmlformats-officedocument.presentationml.notesSlide+xml"/>
  <Override PartName="/ppt/charts/chart9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9.xml" ContentType="application/vnd.openxmlformats-officedocument.presentationml.notesSlide+xml"/>
  <Override PartName="/ppt/charts/chart10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0.xml" ContentType="application/vnd.openxmlformats-officedocument.presentationml.notesSlide+xml"/>
  <Override PartName="/ppt/charts/chart11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2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3.xml" ContentType="application/vnd.openxmlformats-officedocument.presentationml.notesSlide+xml"/>
  <Override PartName="/ppt/charts/chartEx1.xml" ContentType="application/vnd.ms-office.chartex+xml"/>
  <Override PartName="/ppt/charts/style12.xml" ContentType="application/vnd.ms-office.chartstyle+xml"/>
  <Override PartName="/ppt/charts/colors12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3" r:id="rId3"/>
    <p:sldId id="264" r:id="rId4"/>
    <p:sldId id="271" r:id="rId5"/>
    <p:sldId id="274" r:id="rId6"/>
    <p:sldId id="281" r:id="rId7"/>
    <p:sldId id="280" r:id="rId8"/>
    <p:sldId id="282" r:id="rId9"/>
    <p:sldId id="279" r:id="rId10"/>
    <p:sldId id="267" r:id="rId11"/>
    <p:sldId id="275" r:id="rId12"/>
    <p:sldId id="269" r:id="rId13"/>
    <p:sldId id="260" r:id="rId14"/>
    <p:sldId id="261" r:id="rId15"/>
    <p:sldId id="262" r:id="rId16"/>
  </p:sldIdLst>
  <p:sldSz cx="9144000" cy="5143500" type="screen16x9"/>
  <p:notesSz cx="6858000" cy="9144000"/>
  <p:embeddedFontLst>
    <p:embeddedFont>
      <p:font typeface="Maven Pro" panose="020B0604020202020204" charset="0"/>
      <p:regular r:id="rId18"/>
      <p:bold r:id="rId19"/>
    </p:embeddedFont>
    <p:embeddedFont>
      <p:font typeface="Nunito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jPQChcynK0uSiMmFn/cMlX7yPp1g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311A672-49ED-E59D-A1D2-6944695C54D4}" name="Thomas BARAU" initials="TB" userId="4c35a64c950cba9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AA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 autoAdjust="0"/>
    <p:restoredTop sz="94724" autoAdjust="0"/>
  </p:normalViewPr>
  <p:slideViewPr>
    <p:cSldViewPr snapToGrid="0">
      <p:cViewPr varScale="1">
        <p:scale>
          <a:sx n="132" d="100"/>
          <a:sy n="132" d="100"/>
        </p:scale>
        <p:origin x="126" y="24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9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iin\Desktop\OC\P2\Donne&#769;es+Primero+Bank+WIP%20FINAL%2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iin\Desktop\OC\P2\Donne&#769;es+Primero+Bank+WIP%20FINAL%20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iin\Desktop\OC\P2\Donne&#769;es+Primero+Bank+WIP%20FINAL%20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iin\Desktop\OC\P2\Donne&#769;es+Primero+Bank+WIP%20FINAL%2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iin\Desktop\OC\P2\Donne&#769;es+Primero+Bank+WIP%20FINAL%20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hiin\Desktop\OC\P2\Donne&#769;es+Primero+Bank+WIP%20FINAL%20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iin\Desktop\OC\P2\Donne&#769;es+Primero+Bank+WIP%20FINAL%20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iin\Desktop\OC\P2\Donne&#769;es+Primero+Bank+WIP%20FINAL%20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2.xml"/><Relationship Id="rId2" Type="http://schemas.microsoft.com/office/2011/relationships/chartStyle" Target="style12.xml"/><Relationship Id="rId1" Type="http://schemas.openxmlformats.org/officeDocument/2006/relationships/oleObject" Target="file:///C:\Users\Shiin\Desktop\OC\P2\Donne&#769;es+Primero+Bank+WIP%20FINAL%20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.xlsx]Statut Client!Tableau croisé dynamique11</c:name>
    <c:fmtId val="2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fr-FR" sz="1800" b="1" i="0" u="none" strike="noStrike" kern="1200" cap="all" spc="0" baseline="0" dirty="0" smtClean="0">
                <a:solidFill>
                  <a:srgbClr val="C0791B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fr-FR" sz="1800" b="1" i="0" u="none" strike="noStrike" kern="1200" spc="0" baseline="0" dirty="0">
                <a:solidFill>
                  <a:srgbClr val="C0791B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rPr>
              <a:t>Statut client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1800" b="1" i="0" u="none" strike="noStrike" kern="1200" cap="all" spc="0" baseline="0" dirty="0" smtClean="0">
              <a:solidFill>
                <a:srgbClr val="C0791B">
                  <a:lumMod val="65000"/>
                  <a:lumOff val="35000"/>
                </a:srgb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2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'Statut Client'!$B$3</c:f>
              <c:strCache>
                <c:ptCount val="1"/>
                <c:pt idx="0">
                  <c:v>Total</c:v>
                </c:pt>
              </c:strCache>
            </c:strRef>
          </c:tx>
          <c:explosion val="16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56-46B2-9B2A-BD0C36FA3C54}"/>
              </c:ext>
            </c:extLst>
          </c:dPt>
          <c:dPt>
            <c:idx val="1"/>
            <c:bubble3D val="0"/>
            <c:explosion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56-46B2-9B2A-BD0C36FA3C54}"/>
              </c:ext>
            </c:extLst>
          </c:dPt>
          <c:dLbls>
            <c:dLbl>
              <c:idx val="0"/>
              <c:layout>
                <c:manualLayout>
                  <c:x val="8.2574916981199079E-2"/>
                  <c:y val="-3.240740740740740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A56-46B2-9B2A-BD0C36FA3C54}"/>
                </c:ext>
              </c:extLst>
            </c:dLbl>
            <c:dLbl>
              <c:idx val="1"/>
              <c:layout>
                <c:manualLayout>
                  <c:x val="-0.13441422218083071"/>
                  <c:y val="0.169682299145444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56-46B2-9B2A-BD0C36FA3C54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'Statut Client'!$A$4:$A$6</c:f>
              <c:strCache>
                <c:ptCount val="2"/>
                <c:pt idx="0">
                  <c:v>Client actuel</c:v>
                </c:pt>
                <c:pt idx="1">
                  <c:v>Client perdu</c:v>
                </c:pt>
              </c:strCache>
            </c:strRef>
          </c:cat>
          <c:val>
            <c:numRef>
              <c:f>'Statut Client'!$B$4:$B$6</c:f>
              <c:numCache>
                <c:formatCode>0.00%</c:formatCode>
                <c:ptCount val="2"/>
                <c:pt idx="0">
                  <c:v>0.83845166386886538</c:v>
                </c:pt>
                <c:pt idx="1">
                  <c:v>0.16154833613113459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A56-46B2-9B2A-BD0C36FA3C54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.xlsx]Interactions!Tableau croisé dynamique22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sz="1800" b="1" dirty="0"/>
              <a:t>Nombre d'interaction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Interactions!$B$3:$B$4</c:f>
              <c:strCache>
                <c:ptCount val="1"/>
                <c:pt idx="0">
                  <c:v>Client actuel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Interactions!$A$5:$A$15</c:f>
              <c:strCach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</c:strCache>
            </c:strRef>
          </c:cat>
          <c:val>
            <c:numRef>
              <c:f>Interactions!$B$5:$B$15</c:f>
              <c:numCache>
                <c:formatCode>0.00%</c:formatCode>
                <c:ptCount val="10"/>
                <c:pt idx="0">
                  <c:v>0.98245614035087714</c:v>
                </c:pt>
                <c:pt idx="1">
                  <c:v>0.92595063375583719</c:v>
                </c:pt>
                <c:pt idx="2">
                  <c:v>0.87449643631856211</c:v>
                </c:pt>
                <c:pt idx="3">
                  <c:v>0.79763313609467457</c:v>
                </c:pt>
                <c:pt idx="4">
                  <c:v>0.97552130553037175</c:v>
                </c:pt>
                <c:pt idx="5">
                  <c:v>0.50431034482758619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B02-4090-A93E-D84555ADDD6E}"/>
            </c:ext>
          </c:extLst>
        </c:ser>
        <c:ser>
          <c:idx val="1"/>
          <c:order val="1"/>
          <c:tx>
            <c:strRef>
              <c:f>Interactions!$C$3:$C$4</c:f>
              <c:strCache>
                <c:ptCount val="1"/>
                <c:pt idx="0">
                  <c:v>Client perdu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Interactions!$A$5:$A$15</c:f>
              <c:strCach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</c:strCache>
            </c:strRef>
          </c:cat>
          <c:val>
            <c:numRef>
              <c:f>Interactions!$C$5:$C$15</c:f>
              <c:numCache>
                <c:formatCode>0.00%</c:formatCode>
                <c:ptCount val="10"/>
                <c:pt idx="0">
                  <c:v>1.7543859649122806E-2</c:v>
                </c:pt>
                <c:pt idx="1">
                  <c:v>7.4049366244162779E-2</c:v>
                </c:pt>
                <c:pt idx="2">
                  <c:v>0.12550356368143786</c:v>
                </c:pt>
                <c:pt idx="3">
                  <c:v>0.20236686390532543</c:v>
                </c:pt>
                <c:pt idx="4">
                  <c:v>2.4478694469628286E-2</c:v>
                </c:pt>
                <c:pt idx="5">
                  <c:v>0.49568965517241381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B02-4090-A93E-D84555ADDD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24051424"/>
        <c:axId val="724050704"/>
      </c:lineChart>
      <c:catAx>
        <c:axId val="724051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24050704"/>
        <c:crosses val="autoZero"/>
        <c:auto val="1"/>
        <c:lblAlgn val="ctr"/>
        <c:lblOffset val="100"/>
        <c:noMultiLvlLbl val="0"/>
      </c:catAx>
      <c:valAx>
        <c:axId val="724050704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24051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.xlsx]Durée Engagement Mois!Tableau croisé dynamique20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b="1" dirty="0"/>
              <a:t>Durée d'engagement en Mois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'Durée Engagement Mois'!$B$3:$B$4</c:f>
              <c:strCache>
                <c:ptCount val="1"/>
                <c:pt idx="0">
                  <c:v>Client actuel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'Durée Engagement Mois'!$A$5:$A$49</c:f>
              <c:strCache>
                <c:ptCount val="44"/>
                <c:pt idx="0">
                  <c:v>13</c:v>
                </c:pt>
                <c:pt idx="1">
                  <c:v>14</c:v>
                </c:pt>
                <c:pt idx="2">
                  <c:v>15</c:v>
                </c:pt>
                <c:pt idx="3">
                  <c:v>16</c:v>
                </c:pt>
                <c:pt idx="4">
                  <c:v>17</c:v>
                </c:pt>
                <c:pt idx="5">
                  <c:v>18</c:v>
                </c:pt>
                <c:pt idx="6">
                  <c:v>19</c:v>
                </c:pt>
                <c:pt idx="7">
                  <c:v>20</c:v>
                </c:pt>
                <c:pt idx="8">
                  <c:v>21</c:v>
                </c:pt>
                <c:pt idx="9">
                  <c:v>22</c:v>
                </c:pt>
                <c:pt idx="10">
                  <c:v>23</c:v>
                </c:pt>
                <c:pt idx="11">
                  <c:v>24</c:v>
                </c:pt>
                <c:pt idx="12">
                  <c:v>25</c:v>
                </c:pt>
                <c:pt idx="13">
                  <c:v>26</c:v>
                </c:pt>
                <c:pt idx="14">
                  <c:v>27</c:v>
                </c:pt>
                <c:pt idx="15">
                  <c:v>28</c:v>
                </c:pt>
                <c:pt idx="16">
                  <c:v>29</c:v>
                </c:pt>
                <c:pt idx="17">
                  <c:v>30</c:v>
                </c:pt>
                <c:pt idx="18">
                  <c:v>31</c:v>
                </c:pt>
                <c:pt idx="19">
                  <c:v>32</c:v>
                </c:pt>
                <c:pt idx="20">
                  <c:v>33</c:v>
                </c:pt>
                <c:pt idx="21">
                  <c:v>34</c:v>
                </c:pt>
                <c:pt idx="22">
                  <c:v>35</c:v>
                </c:pt>
                <c:pt idx="23">
                  <c:v>36</c:v>
                </c:pt>
                <c:pt idx="24">
                  <c:v>37</c:v>
                </c:pt>
                <c:pt idx="25">
                  <c:v>38</c:v>
                </c:pt>
                <c:pt idx="26">
                  <c:v>39</c:v>
                </c:pt>
                <c:pt idx="27">
                  <c:v>40</c:v>
                </c:pt>
                <c:pt idx="28">
                  <c:v>41</c:v>
                </c:pt>
                <c:pt idx="29">
                  <c:v>42</c:v>
                </c:pt>
                <c:pt idx="30">
                  <c:v>43</c:v>
                </c:pt>
                <c:pt idx="31">
                  <c:v>44</c:v>
                </c:pt>
                <c:pt idx="32">
                  <c:v>45</c:v>
                </c:pt>
                <c:pt idx="33">
                  <c:v>46</c:v>
                </c:pt>
                <c:pt idx="34">
                  <c:v>47</c:v>
                </c:pt>
                <c:pt idx="35">
                  <c:v>48</c:v>
                </c:pt>
                <c:pt idx="36">
                  <c:v>49</c:v>
                </c:pt>
                <c:pt idx="37">
                  <c:v>50</c:v>
                </c:pt>
                <c:pt idx="38">
                  <c:v>51</c:v>
                </c:pt>
                <c:pt idx="39">
                  <c:v>52</c:v>
                </c:pt>
                <c:pt idx="40">
                  <c:v>53</c:v>
                </c:pt>
                <c:pt idx="41">
                  <c:v>54</c:v>
                </c:pt>
                <c:pt idx="42">
                  <c:v>55</c:v>
                </c:pt>
                <c:pt idx="43">
                  <c:v>56</c:v>
                </c:pt>
              </c:strCache>
            </c:strRef>
          </c:cat>
          <c:val>
            <c:numRef>
              <c:f>'Durée Engagement Mois'!$B$5:$B$49</c:f>
              <c:numCache>
                <c:formatCode>0.00%</c:formatCode>
                <c:ptCount val="44"/>
                <c:pt idx="0">
                  <c:v>7.4196207749381701E-3</c:v>
                </c:pt>
                <c:pt idx="1">
                  <c:v>1.7665763749852785E-3</c:v>
                </c:pt>
                <c:pt idx="2">
                  <c:v>2.9442939583087975E-3</c:v>
                </c:pt>
                <c:pt idx="3">
                  <c:v>3.0620657166411493E-3</c:v>
                </c:pt>
                <c:pt idx="4">
                  <c:v>4.1220115416323163E-3</c:v>
                </c:pt>
                <c:pt idx="5">
                  <c:v>5.2997291249558352E-3</c:v>
                </c:pt>
                <c:pt idx="6">
                  <c:v>6.7129902249440584E-3</c:v>
                </c:pt>
                <c:pt idx="7">
                  <c:v>7.1840772582734656E-3</c:v>
                </c:pt>
                <c:pt idx="8">
                  <c:v>8.5973383582616889E-3</c:v>
                </c:pt>
                <c:pt idx="9">
                  <c:v>1.0010599458249912E-2</c:v>
                </c:pt>
                <c:pt idx="10">
                  <c:v>1.2130491108232246E-2</c:v>
                </c:pt>
                <c:pt idx="11">
                  <c:v>1.5545872099870451E-2</c:v>
                </c:pt>
                <c:pt idx="12">
                  <c:v>1.5781415616535156E-2</c:v>
                </c:pt>
                <c:pt idx="13">
                  <c:v>1.9079024849841007E-2</c:v>
                </c:pt>
                <c:pt idx="14">
                  <c:v>2.1552231774820397E-2</c:v>
                </c:pt>
                <c:pt idx="15">
                  <c:v>2.7323047933105641E-2</c:v>
                </c:pt>
                <c:pt idx="16">
                  <c:v>2.4378753974796843E-2</c:v>
                </c:pt>
                <c:pt idx="17">
                  <c:v>2.8500765516429161E-2</c:v>
                </c:pt>
                <c:pt idx="18">
                  <c:v>3.332940760805559E-2</c:v>
                </c:pt>
                <c:pt idx="19">
                  <c:v>2.8854080791426217E-2</c:v>
                </c:pt>
                <c:pt idx="20">
                  <c:v>3.0267341891414438E-2</c:v>
                </c:pt>
                <c:pt idx="21">
                  <c:v>3.4624896949711458E-2</c:v>
                </c:pt>
                <c:pt idx="22">
                  <c:v>3.1916146508067365E-2</c:v>
                </c:pt>
                <c:pt idx="23">
                  <c:v>0.23942998468967142</c:v>
                </c:pt>
                <c:pt idx="24">
                  <c:v>3.4860440466376166E-2</c:v>
                </c:pt>
                <c:pt idx="25">
                  <c:v>3.4153809916382054E-2</c:v>
                </c:pt>
                <c:pt idx="26">
                  <c:v>3.2622777058061478E-2</c:v>
                </c:pt>
                <c:pt idx="27">
                  <c:v>3.3918266399717345E-2</c:v>
                </c:pt>
                <c:pt idx="28">
                  <c:v>2.8854080791426217E-2</c:v>
                </c:pt>
                <c:pt idx="29">
                  <c:v>2.7440819691437992E-2</c:v>
                </c:pt>
                <c:pt idx="30">
                  <c:v>2.720527617477329E-2</c:v>
                </c:pt>
                <c:pt idx="31">
                  <c:v>2.2023318808149804E-2</c:v>
                </c:pt>
                <c:pt idx="32">
                  <c:v>2.2847721116476268E-2</c:v>
                </c:pt>
                <c:pt idx="33">
                  <c:v>1.8961253091508656E-2</c:v>
                </c:pt>
                <c:pt idx="34">
                  <c:v>1.7312448474855729E-2</c:v>
                </c:pt>
                <c:pt idx="35">
                  <c:v>1.5899187374867507E-2</c:v>
                </c:pt>
                <c:pt idx="36">
                  <c:v>1.3779295724885173E-2</c:v>
                </c:pt>
                <c:pt idx="37">
                  <c:v>8.3617948415969853E-3</c:v>
                </c:pt>
                <c:pt idx="38">
                  <c:v>7.5373925332705219E-3</c:v>
                </c:pt>
                <c:pt idx="39">
                  <c:v>5.888587916617595E-3</c:v>
                </c:pt>
                <c:pt idx="40">
                  <c:v>8.3617948415969853E-3</c:v>
                </c:pt>
                <c:pt idx="41">
                  <c:v>5.5352726416205396E-3</c:v>
                </c:pt>
                <c:pt idx="42">
                  <c:v>4.4753268166293726E-3</c:v>
                </c:pt>
                <c:pt idx="43">
                  <c:v>1.0128371216582263E-2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B0-4559-BD57-8EA4B8E5452C}"/>
            </c:ext>
          </c:extLst>
        </c:ser>
        <c:ser>
          <c:idx val="1"/>
          <c:order val="1"/>
          <c:tx>
            <c:strRef>
              <c:f>'Durée Engagement Mois'!$C$3:$C$4</c:f>
              <c:strCache>
                <c:ptCount val="1"/>
                <c:pt idx="0">
                  <c:v>Client perdu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'Durée Engagement Mois'!$A$5:$A$49</c:f>
              <c:strCache>
                <c:ptCount val="44"/>
                <c:pt idx="0">
                  <c:v>13</c:v>
                </c:pt>
                <c:pt idx="1">
                  <c:v>14</c:v>
                </c:pt>
                <c:pt idx="2">
                  <c:v>15</c:v>
                </c:pt>
                <c:pt idx="3">
                  <c:v>16</c:v>
                </c:pt>
                <c:pt idx="4">
                  <c:v>17</c:v>
                </c:pt>
                <c:pt idx="5">
                  <c:v>18</c:v>
                </c:pt>
                <c:pt idx="6">
                  <c:v>19</c:v>
                </c:pt>
                <c:pt idx="7">
                  <c:v>20</c:v>
                </c:pt>
                <c:pt idx="8">
                  <c:v>21</c:v>
                </c:pt>
                <c:pt idx="9">
                  <c:v>22</c:v>
                </c:pt>
                <c:pt idx="10">
                  <c:v>23</c:v>
                </c:pt>
                <c:pt idx="11">
                  <c:v>24</c:v>
                </c:pt>
                <c:pt idx="12">
                  <c:v>25</c:v>
                </c:pt>
                <c:pt idx="13">
                  <c:v>26</c:v>
                </c:pt>
                <c:pt idx="14">
                  <c:v>27</c:v>
                </c:pt>
                <c:pt idx="15">
                  <c:v>28</c:v>
                </c:pt>
                <c:pt idx="16">
                  <c:v>29</c:v>
                </c:pt>
                <c:pt idx="17">
                  <c:v>30</c:v>
                </c:pt>
                <c:pt idx="18">
                  <c:v>31</c:v>
                </c:pt>
                <c:pt idx="19">
                  <c:v>32</c:v>
                </c:pt>
                <c:pt idx="20">
                  <c:v>33</c:v>
                </c:pt>
                <c:pt idx="21">
                  <c:v>34</c:v>
                </c:pt>
                <c:pt idx="22">
                  <c:v>35</c:v>
                </c:pt>
                <c:pt idx="23">
                  <c:v>36</c:v>
                </c:pt>
                <c:pt idx="24">
                  <c:v>37</c:v>
                </c:pt>
                <c:pt idx="25">
                  <c:v>38</c:v>
                </c:pt>
                <c:pt idx="26">
                  <c:v>39</c:v>
                </c:pt>
                <c:pt idx="27">
                  <c:v>40</c:v>
                </c:pt>
                <c:pt idx="28">
                  <c:v>41</c:v>
                </c:pt>
                <c:pt idx="29">
                  <c:v>42</c:v>
                </c:pt>
                <c:pt idx="30">
                  <c:v>43</c:v>
                </c:pt>
                <c:pt idx="31">
                  <c:v>44</c:v>
                </c:pt>
                <c:pt idx="32">
                  <c:v>45</c:v>
                </c:pt>
                <c:pt idx="33">
                  <c:v>46</c:v>
                </c:pt>
                <c:pt idx="34">
                  <c:v>47</c:v>
                </c:pt>
                <c:pt idx="35">
                  <c:v>48</c:v>
                </c:pt>
                <c:pt idx="36">
                  <c:v>49</c:v>
                </c:pt>
                <c:pt idx="37">
                  <c:v>50</c:v>
                </c:pt>
                <c:pt idx="38">
                  <c:v>51</c:v>
                </c:pt>
                <c:pt idx="39">
                  <c:v>52</c:v>
                </c:pt>
                <c:pt idx="40">
                  <c:v>53</c:v>
                </c:pt>
                <c:pt idx="41">
                  <c:v>54</c:v>
                </c:pt>
                <c:pt idx="42">
                  <c:v>55</c:v>
                </c:pt>
                <c:pt idx="43">
                  <c:v>56</c:v>
                </c:pt>
              </c:strCache>
            </c:strRef>
          </c:cat>
          <c:val>
            <c:numRef>
              <c:f>'Durée Engagement Mois'!$C$5:$C$49</c:f>
              <c:numCache>
                <c:formatCode>0.00%</c:formatCode>
                <c:ptCount val="44"/>
                <c:pt idx="0">
                  <c:v>4.278728606356968E-3</c:v>
                </c:pt>
                <c:pt idx="1">
                  <c:v>6.1124694376528117E-4</c:v>
                </c:pt>
                <c:pt idx="2">
                  <c:v>5.5012224938875308E-3</c:v>
                </c:pt>
                <c:pt idx="3">
                  <c:v>1.8337408312958435E-3</c:v>
                </c:pt>
                <c:pt idx="4">
                  <c:v>2.4449877750611247E-3</c:v>
                </c:pt>
                <c:pt idx="5">
                  <c:v>7.9462102689486554E-3</c:v>
                </c:pt>
                <c:pt idx="6">
                  <c:v>3.667481662591687E-3</c:v>
                </c:pt>
                <c:pt idx="7">
                  <c:v>7.9462102689486554E-3</c:v>
                </c:pt>
                <c:pt idx="8">
                  <c:v>6.1124694376528121E-3</c:v>
                </c:pt>
                <c:pt idx="9">
                  <c:v>1.2224938875305624E-2</c:v>
                </c:pt>
                <c:pt idx="10">
                  <c:v>7.9462102689486554E-3</c:v>
                </c:pt>
                <c:pt idx="11">
                  <c:v>1.7114914425427872E-2</c:v>
                </c:pt>
                <c:pt idx="12">
                  <c:v>1.8948655256723717E-2</c:v>
                </c:pt>
                <c:pt idx="13">
                  <c:v>1.4669926650366748E-2</c:v>
                </c:pt>
                <c:pt idx="14">
                  <c:v>1.4058679706601468E-2</c:v>
                </c:pt>
                <c:pt idx="15">
                  <c:v>2.628361858190709E-2</c:v>
                </c:pt>
                <c:pt idx="16">
                  <c:v>2.0782396088019559E-2</c:v>
                </c:pt>
                <c:pt idx="17">
                  <c:v>3.5452322738386305E-2</c:v>
                </c:pt>
                <c:pt idx="18">
                  <c:v>2.1393643031784843E-2</c:v>
                </c:pt>
                <c:pt idx="19">
                  <c:v>2.6894865525672371E-2</c:v>
                </c:pt>
                <c:pt idx="20">
                  <c:v>2.9339853300733496E-2</c:v>
                </c:pt>
                <c:pt idx="21">
                  <c:v>3.6063569682151589E-2</c:v>
                </c:pt>
                <c:pt idx="22">
                  <c:v>2.8117359413202935E-2</c:v>
                </c:pt>
                <c:pt idx="23">
                  <c:v>0.26283618581907092</c:v>
                </c:pt>
                <c:pt idx="24">
                  <c:v>3.7897310513447434E-2</c:v>
                </c:pt>
                <c:pt idx="25">
                  <c:v>3.4841075794621028E-2</c:v>
                </c:pt>
                <c:pt idx="26">
                  <c:v>3.9119804400977995E-2</c:v>
                </c:pt>
                <c:pt idx="27">
                  <c:v>2.7506112469437651E-2</c:v>
                </c:pt>
                <c:pt idx="28">
                  <c:v>3.1784841075794622E-2</c:v>
                </c:pt>
                <c:pt idx="29">
                  <c:v>2.3227383863080684E-2</c:v>
                </c:pt>
                <c:pt idx="30">
                  <c:v>2.567237163814181E-2</c:v>
                </c:pt>
                <c:pt idx="31">
                  <c:v>2.628361858190709E-2</c:v>
                </c:pt>
                <c:pt idx="32">
                  <c:v>2.0171149144254278E-2</c:v>
                </c:pt>
                <c:pt idx="33">
                  <c:v>2.2004889975550123E-2</c:v>
                </c:pt>
                <c:pt idx="34">
                  <c:v>1.4669926650366748E-2</c:v>
                </c:pt>
                <c:pt idx="35">
                  <c:v>1.6503667481662591E-2</c:v>
                </c:pt>
                <c:pt idx="36">
                  <c:v>1.4669926650366748E-2</c:v>
                </c:pt>
                <c:pt idx="37">
                  <c:v>1.5281173594132029E-2</c:v>
                </c:pt>
                <c:pt idx="38">
                  <c:v>9.7799511002444987E-3</c:v>
                </c:pt>
                <c:pt idx="39">
                  <c:v>7.3349633251833741E-3</c:v>
                </c:pt>
                <c:pt idx="40">
                  <c:v>4.278728606356968E-3</c:v>
                </c:pt>
                <c:pt idx="41">
                  <c:v>3.667481662591687E-3</c:v>
                </c:pt>
                <c:pt idx="42">
                  <c:v>2.4449877750611247E-3</c:v>
                </c:pt>
                <c:pt idx="43">
                  <c:v>1.0391198044009779E-2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DB0-4559-BD57-8EA4B8E545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4055744"/>
        <c:axId val="724052504"/>
      </c:barChart>
      <c:catAx>
        <c:axId val="724055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24052504"/>
        <c:crosses val="autoZero"/>
        <c:auto val="1"/>
        <c:lblAlgn val="ctr"/>
        <c:lblOffset val="100"/>
        <c:noMultiLvlLbl val="0"/>
      </c:catAx>
      <c:valAx>
        <c:axId val="724052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24055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.xlsx]Transactions!Tableau croisé dynamique24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b="1" dirty="0"/>
              <a:t>Nombre de Transaction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areaChart>
        <c:grouping val="standard"/>
        <c:varyColors val="0"/>
        <c:ser>
          <c:idx val="0"/>
          <c:order val="0"/>
          <c:tx>
            <c:strRef>
              <c:f>Transactions!$B$3:$B$4</c:f>
              <c:strCache>
                <c:ptCount val="1"/>
                <c:pt idx="0">
                  <c:v>Client actuel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Transactions!$A$5:$A$131</c:f>
              <c:strCache>
                <c:ptCount val="126"/>
                <c:pt idx="0">
                  <c:v>10</c:v>
                </c:pt>
                <c:pt idx="1">
                  <c:v>11</c:v>
                </c:pt>
                <c:pt idx="2">
                  <c:v>12</c:v>
                </c:pt>
                <c:pt idx="3">
                  <c:v>13</c:v>
                </c:pt>
                <c:pt idx="4">
                  <c:v>14</c:v>
                </c:pt>
                <c:pt idx="5">
                  <c:v>15</c:v>
                </c:pt>
                <c:pt idx="6">
                  <c:v>16</c:v>
                </c:pt>
                <c:pt idx="7">
                  <c:v>17</c:v>
                </c:pt>
                <c:pt idx="8">
                  <c:v>18</c:v>
                </c:pt>
                <c:pt idx="9">
                  <c:v>19</c:v>
                </c:pt>
                <c:pt idx="10">
                  <c:v>20</c:v>
                </c:pt>
                <c:pt idx="11">
                  <c:v>21</c:v>
                </c:pt>
                <c:pt idx="12">
                  <c:v>22</c:v>
                </c:pt>
                <c:pt idx="13">
                  <c:v>23</c:v>
                </c:pt>
                <c:pt idx="14">
                  <c:v>24</c:v>
                </c:pt>
                <c:pt idx="15">
                  <c:v>25</c:v>
                </c:pt>
                <c:pt idx="16">
                  <c:v>26</c:v>
                </c:pt>
                <c:pt idx="17">
                  <c:v>27</c:v>
                </c:pt>
                <c:pt idx="18">
                  <c:v>28</c:v>
                </c:pt>
                <c:pt idx="19">
                  <c:v>29</c:v>
                </c:pt>
                <c:pt idx="20">
                  <c:v>30</c:v>
                </c:pt>
                <c:pt idx="21">
                  <c:v>31</c:v>
                </c:pt>
                <c:pt idx="22">
                  <c:v>32</c:v>
                </c:pt>
                <c:pt idx="23">
                  <c:v>33</c:v>
                </c:pt>
                <c:pt idx="24">
                  <c:v>34</c:v>
                </c:pt>
                <c:pt idx="25">
                  <c:v>35</c:v>
                </c:pt>
                <c:pt idx="26">
                  <c:v>36</c:v>
                </c:pt>
                <c:pt idx="27">
                  <c:v>37</c:v>
                </c:pt>
                <c:pt idx="28">
                  <c:v>38</c:v>
                </c:pt>
                <c:pt idx="29">
                  <c:v>39</c:v>
                </c:pt>
                <c:pt idx="30">
                  <c:v>40</c:v>
                </c:pt>
                <c:pt idx="31">
                  <c:v>41</c:v>
                </c:pt>
                <c:pt idx="32">
                  <c:v>42</c:v>
                </c:pt>
                <c:pt idx="33">
                  <c:v>43</c:v>
                </c:pt>
                <c:pt idx="34">
                  <c:v>44</c:v>
                </c:pt>
                <c:pt idx="35">
                  <c:v>45</c:v>
                </c:pt>
                <c:pt idx="36">
                  <c:v>46</c:v>
                </c:pt>
                <c:pt idx="37">
                  <c:v>47</c:v>
                </c:pt>
                <c:pt idx="38">
                  <c:v>48</c:v>
                </c:pt>
                <c:pt idx="39">
                  <c:v>49</c:v>
                </c:pt>
                <c:pt idx="40">
                  <c:v>50</c:v>
                </c:pt>
                <c:pt idx="41">
                  <c:v>51</c:v>
                </c:pt>
                <c:pt idx="42">
                  <c:v>52</c:v>
                </c:pt>
                <c:pt idx="43">
                  <c:v>53</c:v>
                </c:pt>
                <c:pt idx="44">
                  <c:v>54</c:v>
                </c:pt>
                <c:pt idx="45">
                  <c:v>55</c:v>
                </c:pt>
                <c:pt idx="46">
                  <c:v>56</c:v>
                </c:pt>
                <c:pt idx="47">
                  <c:v>57</c:v>
                </c:pt>
                <c:pt idx="48">
                  <c:v>58</c:v>
                </c:pt>
                <c:pt idx="49">
                  <c:v>59</c:v>
                </c:pt>
                <c:pt idx="50">
                  <c:v>60</c:v>
                </c:pt>
                <c:pt idx="51">
                  <c:v>61</c:v>
                </c:pt>
                <c:pt idx="52">
                  <c:v>62</c:v>
                </c:pt>
                <c:pt idx="53">
                  <c:v>63</c:v>
                </c:pt>
                <c:pt idx="54">
                  <c:v>64</c:v>
                </c:pt>
                <c:pt idx="55">
                  <c:v>65</c:v>
                </c:pt>
                <c:pt idx="56">
                  <c:v>66</c:v>
                </c:pt>
                <c:pt idx="57">
                  <c:v>67</c:v>
                </c:pt>
                <c:pt idx="58">
                  <c:v>68</c:v>
                </c:pt>
                <c:pt idx="59">
                  <c:v>69</c:v>
                </c:pt>
                <c:pt idx="60">
                  <c:v>70</c:v>
                </c:pt>
                <c:pt idx="61">
                  <c:v>71</c:v>
                </c:pt>
                <c:pt idx="62">
                  <c:v>72</c:v>
                </c:pt>
                <c:pt idx="63">
                  <c:v>73</c:v>
                </c:pt>
                <c:pt idx="64">
                  <c:v>74</c:v>
                </c:pt>
                <c:pt idx="65">
                  <c:v>75</c:v>
                </c:pt>
                <c:pt idx="66">
                  <c:v>76</c:v>
                </c:pt>
                <c:pt idx="67">
                  <c:v>77</c:v>
                </c:pt>
                <c:pt idx="68">
                  <c:v>78</c:v>
                </c:pt>
                <c:pt idx="69">
                  <c:v>79</c:v>
                </c:pt>
                <c:pt idx="70">
                  <c:v>80</c:v>
                </c:pt>
                <c:pt idx="71">
                  <c:v>81</c:v>
                </c:pt>
                <c:pt idx="72">
                  <c:v>82</c:v>
                </c:pt>
                <c:pt idx="73">
                  <c:v>83</c:v>
                </c:pt>
                <c:pt idx="74">
                  <c:v>84</c:v>
                </c:pt>
                <c:pt idx="75">
                  <c:v>85</c:v>
                </c:pt>
                <c:pt idx="76">
                  <c:v>86</c:v>
                </c:pt>
                <c:pt idx="77">
                  <c:v>87</c:v>
                </c:pt>
                <c:pt idx="78">
                  <c:v>88</c:v>
                </c:pt>
                <c:pt idx="79">
                  <c:v>89</c:v>
                </c:pt>
                <c:pt idx="80">
                  <c:v>90</c:v>
                </c:pt>
                <c:pt idx="81">
                  <c:v>91</c:v>
                </c:pt>
                <c:pt idx="82">
                  <c:v>92</c:v>
                </c:pt>
                <c:pt idx="83">
                  <c:v>93</c:v>
                </c:pt>
                <c:pt idx="84">
                  <c:v>94</c:v>
                </c:pt>
                <c:pt idx="85">
                  <c:v>95</c:v>
                </c:pt>
                <c:pt idx="86">
                  <c:v>96</c:v>
                </c:pt>
                <c:pt idx="87">
                  <c:v>97</c:v>
                </c:pt>
                <c:pt idx="88">
                  <c:v>98</c:v>
                </c:pt>
                <c:pt idx="89">
                  <c:v>99</c:v>
                </c:pt>
                <c:pt idx="90">
                  <c:v>100</c:v>
                </c:pt>
                <c:pt idx="91">
                  <c:v>101</c:v>
                </c:pt>
                <c:pt idx="92">
                  <c:v>102</c:v>
                </c:pt>
                <c:pt idx="93">
                  <c:v>103</c:v>
                </c:pt>
                <c:pt idx="94">
                  <c:v>104</c:v>
                </c:pt>
                <c:pt idx="95">
                  <c:v>105</c:v>
                </c:pt>
                <c:pt idx="96">
                  <c:v>106</c:v>
                </c:pt>
                <c:pt idx="97">
                  <c:v>107</c:v>
                </c:pt>
                <c:pt idx="98">
                  <c:v>108</c:v>
                </c:pt>
                <c:pt idx="99">
                  <c:v>109</c:v>
                </c:pt>
                <c:pt idx="100">
                  <c:v>110</c:v>
                </c:pt>
                <c:pt idx="101">
                  <c:v>111</c:v>
                </c:pt>
                <c:pt idx="102">
                  <c:v>112</c:v>
                </c:pt>
                <c:pt idx="103">
                  <c:v>113</c:v>
                </c:pt>
                <c:pt idx="104">
                  <c:v>114</c:v>
                </c:pt>
                <c:pt idx="105">
                  <c:v>115</c:v>
                </c:pt>
                <c:pt idx="106">
                  <c:v>116</c:v>
                </c:pt>
                <c:pt idx="107">
                  <c:v>117</c:v>
                </c:pt>
                <c:pt idx="108">
                  <c:v>118</c:v>
                </c:pt>
                <c:pt idx="109">
                  <c:v>119</c:v>
                </c:pt>
                <c:pt idx="110">
                  <c:v>120</c:v>
                </c:pt>
                <c:pt idx="111">
                  <c:v>121</c:v>
                </c:pt>
                <c:pt idx="112">
                  <c:v>122</c:v>
                </c:pt>
                <c:pt idx="113">
                  <c:v>123</c:v>
                </c:pt>
                <c:pt idx="114">
                  <c:v>124</c:v>
                </c:pt>
                <c:pt idx="115">
                  <c:v>125</c:v>
                </c:pt>
                <c:pt idx="116">
                  <c:v>126</c:v>
                </c:pt>
                <c:pt idx="117">
                  <c:v>127</c:v>
                </c:pt>
                <c:pt idx="118">
                  <c:v>128</c:v>
                </c:pt>
                <c:pt idx="119">
                  <c:v>129</c:v>
                </c:pt>
                <c:pt idx="120">
                  <c:v>130</c:v>
                </c:pt>
                <c:pt idx="121">
                  <c:v>131</c:v>
                </c:pt>
                <c:pt idx="122">
                  <c:v>132</c:v>
                </c:pt>
                <c:pt idx="123">
                  <c:v>134</c:v>
                </c:pt>
                <c:pt idx="124">
                  <c:v>138</c:v>
                </c:pt>
                <c:pt idx="125">
                  <c:v>139</c:v>
                </c:pt>
              </c:strCache>
            </c:strRef>
          </c:cat>
          <c:val>
            <c:numRef>
              <c:f>Transactions!$B$5:$B$131</c:f>
              <c:numCache>
                <c:formatCode>0.00%</c:formatCode>
                <c:ptCount val="126"/>
                <c:pt idx="0">
                  <c:v>0</c:v>
                </c:pt>
                <c:pt idx="1">
                  <c:v>1.177717583323519E-4</c:v>
                </c:pt>
                <c:pt idx="2">
                  <c:v>0</c:v>
                </c:pt>
                <c:pt idx="3">
                  <c:v>2.3554351666470381E-4</c:v>
                </c:pt>
                <c:pt idx="4">
                  <c:v>1.177717583323519E-4</c:v>
                </c:pt>
                <c:pt idx="5">
                  <c:v>4.7108703332940762E-4</c:v>
                </c:pt>
                <c:pt idx="6">
                  <c:v>5.8885879166175952E-4</c:v>
                </c:pt>
                <c:pt idx="7">
                  <c:v>3.5331527499705571E-4</c:v>
                </c:pt>
                <c:pt idx="8">
                  <c:v>9.4217406665881524E-4</c:v>
                </c:pt>
                <c:pt idx="9">
                  <c:v>4.7108703332940762E-4</c:v>
                </c:pt>
                <c:pt idx="10">
                  <c:v>1.177717583323519E-3</c:v>
                </c:pt>
                <c:pt idx="11">
                  <c:v>2.5909786833117417E-3</c:v>
                </c:pt>
                <c:pt idx="12">
                  <c:v>2.8265221999764457E-3</c:v>
                </c:pt>
                <c:pt idx="13">
                  <c:v>3.0620657166411493E-3</c:v>
                </c:pt>
                <c:pt idx="14">
                  <c:v>4.828642091626428E-3</c:v>
                </c:pt>
                <c:pt idx="15">
                  <c:v>5.0641856082911316E-3</c:v>
                </c:pt>
                <c:pt idx="16">
                  <c:v>5.2997291249558352E-3</c:v>
                </c:pt>
                <c:pt idx="17">
                  <c:v>7.7729360499352255E-3</c:v>
                </c:pt>
                <c:pt idx="18">
                  <c:v>6.5952184666117067E-3</c:v>
                </c:pt>
                <c:pt idx="19">
                  <c:v>7.0663054999411138E-3</c:v>
                </c:pt>
                <c:pt idx="20">
                  <c:v>8.4795665999293363E-3</c:v>
                </c:pt>
                <c:pt idx="21">
                  <c:v>9.0684253915910961E-3</c:v>
                </c:pt>
                <c:pt idx="22">
                  <c:v>9.3039689082557997E-3</c:v>
                </c:pt>
                <c:pt idx="23">
                  <c:v>1.1423860558238134E-2</c:v>
                </c:pt>
                <c:pt idx="24">
                  <c:v>9.7750559415852086E-3</c:v>
                </c:pt>
                <c:pt idx="25">
                  <c:v>1.118831704157343E-2</c:v>
                </c:pt>
                <c:pt idx="26">
                  <c:v>1.0246142974914616E-2</c:v>
                </c:pt>
                <c:pt idx="27">
                  <c:v>1.1423860558238134E-2</c:v>
                </c:pt>
                <c:pt idx="28">
                  <c:v>9.7750559415852086E-3</c:v>
                </c:pt>
                <c:pt idx="29">
                  <c:v>8.0084795665999291E-3</c:v>
                </c:pt>
                <c:pt idx="30">
                  <c:v>7.7729360499352255E-3</c:v>
                </c:pt>
                <c:pt idx="31">
                  <c:v>8.3617948415969853E-3</c:v>
                </c:pt>
                <c:pt idx="32">
                  <c:v>6.7129902249440584E-3</c:v>
                </c:pt>
                <c:pt idx="33">
                  <c:v>7.3018490166058183E-3</c:v>
                </c:pt>
                <c:pt idx="34">
                  <c:v>6.8307619832764102E-3</c:v>
                </c:pt>
                <c:pt idx="35">
                  <c:v>8.0084795665999291E-3</c:v>
                </c:pt>
                <c:pt idx="36">
                  <c:v>5.4175008832881878E-3</c:v>
                </c:pt>
                <c:pt idx="37">
                  <c:v>7.3018490166058183E-3</c:v>
                </c:pt>
                <c:pt idx="38">
                  <c:v>7.0663054999411138E-3</c:v>
                </c:pt>
                <c:pt idx="39">
                  <c:v>8.4795665999293363E-3</c:v>
                </c:pt>
                <c:pt idx="40">
                  <c:v>6.8307619832764102E-3</c:v>
                </c:pt>
                <c:pt idx="41">
                  <c:v>5.7708161582852432E-3</c:v>
                </c:pt>
                <c:pt idx="42">
                  <c:v>5.4175008832881878E-3</c:v>
                </c:pt>
                <c:pt idx="43">
                  <c:v>6.948533741608762E-3</c:v>
                </c:pt>
                <c:pt idx="44">
                  <c:v>7.1840772582734656E-3</c:v>
                </c:pt>
                <c:pt idx="45">
                  <c:v>7.6551642916028737E-3</c:v>
                </c:pt>
                <c:pt idx="46">
                  <c:v>1.0128371216582263E-2</c:v>
                </c:pt>
                <c:pt idx="47">
                  <c:v>9.0684253915910961E-3</c:v>
                </c:pt>
                <c:pt idx="48">
                  <c:v>1.0835001766576376E-2</c:v>
                </c:pt>
                <c:pt idx="49">
                  <c:v>9.7750559415852086E-3</c:v>
                </c:pt>
                <c:pt idx="50">
                  <c:v>1.1423860558238134E-2</c:v>
                </c:pt>
                <c:pt idx="51">
                  <c:v>1.236603462489695E-2</c:v>
                </c:pt>
                <c:pt idx="52">
                  <c:v>1.4721469791543988E-2</c:v>
                </c:pt>
                <c:pt idx="53">
                  <c:v>1.5074785066541044E-2</c:v>
                </c:pt>
                <c:pt idx="54">
                  <c:v>1.660581792486162E-2</c:v>
                </c:pt>
                <c:pt idx="55">
                  <c:v>1.8254622541514543E-2</c:v>
                </c:pt>
                <c:pt idx="56">
                  <c:v>1.8254622541514543E-2</c:v>
                </c:pt>
                <c:pt idx="57">
                  <c:v>2.0727829466493933E-2</c:v>
                </c:pt>
                <c:pt idx="58">
                  <c:v>1.8607937816511599E-2</c:v>
                </c:pt>
                <c:pt idx="59">
                  <c:v>2.2494405841479215E-2</c:v>
                </c:pt>
                <c:pt idx="60">
                  <c:v>2.1434460016488046E-2</c:v>
                </c:pt>
                <c:pt idx="61">
                  <c:v>2.237663408314686E-2</c:v>
                </c:pt>
                <c:pt idx="62">
                  <c:v>1.9079024849841007E-2</c:v>
                </c:pt>
                <c:pt idx="63">
                  <c:v>2.0727829466493933E-2</c:v>
                </c:pt>
                <c:pt idx="64">
                  <c:v>2.0845601224826288E-2</c:v>
                </c:pt>
                <c:pt idx="65">
                  <c:v>2.2847721116476268E-2</c:v>
                </c:pt>
                <c:pt idx="66">
                  <c:v>2.2494405841479215E-2</c:v>
                </c:pt>
                <c:pt idx="67">
                  <c:v>2.237663408314686E-2</c:v>
                </c:pt>
                <c:pt idx="68">
                  <c:v>2.1434460016488046E-2</c:v>
                </c:pt>
                <c:pt idx="69">
                  <c:v>2.108114474149099E-2</c:v>
                </c:pt>
                <c:pt idx="70">
                  <c:v>1.9785655399835119E-2</c:v>
                </c:pt>
                <c:pt idx="71">
                  <c:v>2.3907666941467436E-2</c:v>
                </c:pt>
                <c:pt idx="72">
                  <c:v>2.3318808149805678E-2</c:v>
                </c:pt>
                <c:pt idx="73">
                  <c:v>1.9785655399835119E-2</c:v>
                </c:pt>
                <c:pt idx="74">
                  <c:v>1.6841361441526322E-2</c:v>
                </c:pt>
                <c:pt idx="75">
                  <c:v>1.6959133199858673E-2</c:v>
                </c:pt>
                <c:pt idx="76">
                  <c:v>1.5545872099870451E-2</c:v>
                </c:pt>
                <c:pt idx="77">
                  <c:v>1.5428100341538098E-2</c:v>
                </c:pt>
                <c:pt idx="78">
                  <c:v>1.3425980449888117E-2</c:v>
                </c:pt>
                <c:pt idx="79">
                  <c:v>1.0717230008244023E-2</c:v>
                </c:pt>
                <c:pt idx="80">
                  <c:v>9.4217406665881524E-3</c:v>
                </c:pt>
                <c:pt idx="81">
                  <c:v>7.1840772582734656E-3</c:v>
                </c:pt>
                <c:pt idx="82">
                  <c:v>7.7729360499352255E-3</c:v>
                </c:pt>
                <c:pt idx="83">
                  <c:v>6.4774467082793549E-3</c:v>
                </c:pt>
                <c:pt idx="84">
                  <c:v>5.888587916617595E-3</c:v>
                </c:pt>
                <c:pt idx="85">
                  <c:v>4.5930985749617244E-3</c:v>
                </c:pt>
                <c:pt idx="86">
                  <c:v>5.1819573666234834E-3</c:v>
                </c:pt>
                <c:pt idx="87">
                  <c:v>4.9464138499587798E-3</c:v>
                </c:pt>
                <c:pt idx="88">
                  <c:v>3.6509245083029091E-3</c:v>
                </c:pt>
                <c:pt idx="89">
                  <c:v>4.4753268166293726E-3</c:v>
                </c:pt>
                <c:pt idx="90">
                  <c:v>4.4753268166293726E-3</c:v>
                </c:pt>
                <c:pt idx="91">
                  <c:v>2.9442939583087975E-3</c:v>
                </c:pt>
                <c:pt idx="92">
                  <c:v>3.4153809916382051E-3</c:v>
                </c:pt>
                <c:pt idx="93">
                  <c:v>3.6509245083029091E-3</c:v>
                </c:pt>
                <c:pt idx="94">
                  <c:v>3.6509245083029091E-3</c:v>
                </c:pt>
                <c:pt idx="95">
                  <c:v>3.6509245083029091E-3</c:v>
                </c:pt>
                <c:pt idx="96">
                  <c:v>3.6509245083029091E-3</c:v>
                </c:pt>
                <c:pt idx="97">
                  <c:v>1.6488046166529267E-3</c:v>
                </c:pt>
                <c:pt idx="98">
                  <c:v>2.4732069249793899E-3</c:v>
                </c:pt>
                <c:pt idx="99">
                  <c:v>2.5909786833117417E-3</c:v>
                </c:pt>
                <c:pt idx="100">
                  <c:v>2.9442939583087975E-3</c:v>
                </c:pt>
                <c:pt idx="101">
                  <c:v>2.5909786833117417E-3</c:v>
                </c:pt>
                <c:pt idx="102">
                  <c:v>2.8265221999764457E-3</c:v>
                </c:pt>
                <c:pt idx="103">
                  <c:v>2.7087504416440939E-3</c:v>
                </c:pt>
                <c:pt idx="104">
                  <c:v>2.5909786833117417E-3</c:v>
                </c:pt>
                <c:pt idx="105">
                  <c:v>2.8265221999764457E-3</c:v>
                </c:pt>
                <c:pt idx="106">
                  <c:v>3.7686962666352609E-3</c:v>
                </c:pt>
                <c:pt idx="107">
                  <c:v>2.4732069249793899E-3</c:v>
                </c:pt>
                <c:pt idx="108">
                  <c:v>2.5909786833117417E-3</c:v>
                </c:pt>
                <c:pt idx="109">
                  <c:v>1.8843481333176305E-3</c:v>
                </c:pt>
                <c:pt idx="110">
                  <c:v>3.6509245083029091E-3</c:v>
                </c:pt>
                <c:pt idx="111">
                  <c:v>2.5909786833117417E-3</c:v>
                </c:pt>
                <c:pt idx="112">
                  <c:v>2.1198916499823341E-3</c:v>
                </c:pt>
                <c:pt idx="113">
                  <c:v>1.6488046166529267E-3</c:v>
                </c:pt>
                <c:pt idx="114">
                  <c:v>3.2976092333058533E-3</c:v>
                </c:pt>
                <c:pt idx="115">
                  <c:v>1.4132610999882229E-3</c:v>
                </c:pt>
                <c:pt idx="116">
                  <c:v>1.177717583323519E-3</c:v>
                </c:pt>
                <c:pt idx="117">
                  <c:v>1.4132610999882229E-3</c:v>
                </c:pt>
                <c:pt idx="118">
                  <c:v>1.177717583323519E-3</c:v>
                </c:pt>
                <c:pt idx="119">
                  <c:v>7.0663054999411143E-4</c:v>
                </c:pt>
                <c:pt idx="120">
                  <c:v>5.8885879166175952E-4</c:v>
                </c:pt>
                <c:pt idx="121">
                  <c:v>7.0663054999411143E-4</c:v>
                </c:pt>
                <c:pt idx="122">
                  <c:v>1.177717583323519E-4</c:v>
                </c:pt>
                <c:pt idx="123">
                  <c:v>1.177717583323519E-4</c:v>
                </c:pt>
                <c:pt idx="124">
                  <c:v>1.177717583323519E-4</c:v>
                </c:pt>
                <c:pt idx="125">
                  <c:v>1.177717583323519E-4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F3-4589-B5DD-71056E4312A9}"/>
            </c:ext>
          </c:extLst>
        </c:ser>
        <c:ser>
          <c:idx val="1"/>
          <c:order val="1"/>
          <c:tx>
            <c:strRef>
              <c:f>Transactions!$C$3:$C$4</c:f>
              <c:strCache>
                <c:ptCount val="1"/>
                <c:pt idx="0">
                  <c:v>Client perdu</c:v>
                </c:pt>
              </c:strCache>
            </c:strRef>
          </c:tx>
          <c:spPr>
            <a:solidFill>
              <a:schemeClr val="accent2">
                <a:lumMod val="75000"/>
                <a:alpha val="85000"/>
              </a:schemeClr>
            </a:solidFill>
            <a:ln>
              <a:noFill/>
            </a:ln>
            <a:effectLst/>
          </c:spPr>
          <c:cat>
            <c:strRef>
              <c:f>Transactions!$A$5:$A$131</c:f>
              <c:strCache>
                <c:ptCount val="126"/>
                <c:pt idx="0">
                  <c:v>10</c:v>
                </c:pt>
                <c:pt idx="1">
                  <c:v>11</c:v>
                </c:pt>
                <c:pt idx="2">
                  <c:v>12</c:v>
                </c:pt>
                <c:pt idx="3">
                  <c:v>13</c:v>
                </c:pt>
                <c:pt idx="4">
                  <c:v>14</c:v>
                </c:pt>
                <c:pt idx="5">
                  <c:v>15</c:v>
                </c:pt>
                <c:pt idx="6">
                  <c:v>16</c:v>
                </c:pt>
                <c:pt idx="7">
                  <c:v>17</c:v>
                </c:pt>
                <c:pt idx="8">
                  <c:v>18</c:v>
                </c:pt>
                <c:pt idx="9">
                  <c:v>19</c:v>
                </c:pt>
                <c:pt idx="10">
                  <c:v>20</c:v>
                </c:pt>
                <c:pt idx="11">
                  <c:v>21</c:v>
                </c:pt>
                <c:pt idx="12">
                  <c:v>22</c:v>
                </c:pt>
                <c:pt idx="13">
                  <c:v>23</c:v>
                </c:pt>
                <c:pt idx="14">
                  <c:v>24</c:v>
                </c:pt>
                <c:pt idx="15">
                  <c:v>25</c:v>
                </c:pt>
                <c:pt idx="16">
                  <c:v>26</c:v>
                </c:pt>
                <c:pt idx="17">
                  <c:v>27</c:v>
                </c:pt>
                <c:pt idx="18">
                  <c:v>28</c:v>
                </c:pt>
                <c:pt idx="19">
                  <c:v>29</c:v>
                </c:pt>
                <c:pt idx="20">
                  <c:v>30</c:v>
                </c:pt>
                <c:pt idx="21">
                  <c:v>31</c:v>
                </c:pt>
                <c:pt idx="22">
                  <c:v>32</c:v>
                </c:pt>
                <c:pt idx="23">
                  <c:v>33</c:v>
                </c:pt>
                <c:pt idx="24">
                  <c:v>34</c:v>
                </c:pt>
                <c:pt idx="25">
                  <c:v>35</c:v>
                </c:pt>
                <c:pt idx="26">
                  <c:v>36</c:v>
                </c:pt>
                <c:pt idx="27">
                  <c:v>37</c:v>
                </c:pt>
                <c:pt idx="28">
                  <c:v>38</c:v>
                </c:pt>
                <c:pt idx="29">
                  <c:v>39</c:v>
                </c:pt>
                <c:pt idx="30">
                  <c:v>40</c:v>
                </c:pt>
                <c:pt idx="31">
                  <c:v>41</c:v>
                </c:pt>
                <c:pt idx="32">
                  <c:v>42</c:v>
                </c:pt>
                <c:pt idx="33">
                  <c:v>43</c:v>
                </c:pt>
                <c:pt idx="34">
                  <c:v>44</c:v>
                </c:pt>
                <c:pt idx="35">
                  <c:v>45</c:v>
                </c:pt>
                <c:pt idx="36">
                  <c:v>46</c:v>
                </c:pt>
                <c:pt idx="37">
                  <c:v>47</c:v>
                </c:pt>
                <c:pt idx="38">
                  <c:v>48</c:v>
                </c:pt>
                <c:pt idx="39">
                  <c:v>49</c:v>
                </c:pt>
                <c:pt idx="40">
                  <c:v>50</c:v>
                </c:pt>
                <c:pt idx="41">
                  <c:v>51</c:v>
                </c:pt>
                <c:pt idx="42">
                  <c:v>52</c:v>
                </c:pt>
                <c:pt idx="43">
                  <c:v>53</c:v>
                </c:pt>
                <c:pt idx="44">
                  <c:v>54</c:v>
                </c:pt>
                <c:pt idx="45">
                  <c:v>55</c:v>
                </c:pt>
                <c:pt idx="46">
                  <c:v>56</c:v>
                </c:pt>
                <c:pt idx="47">
                  <c:v>57</c:v>
                </c:pt>
                <c:pt idx="48">
                  <c:v>58</c:v>
                </c:pt>
                <c:pt idx="49">
                  <c:v>59</c:v>
                </c:pt>
                <c:pt idx="50">
                  <c:v>60</c:v>
                </c:pt>
                <c:pt idx="51">
                  <c:v>61</c:v>
                </c:pt>
                <c:pt idx="52">
                  <c:v>62</c:v>
                </c:pt>
                <c:pt idx="53">
                  <c:v>63</c:v>
                </c:pt>
                <c:pt idx="54">
                  <c:v>64</c:v>
                </c:pt>
                <c:pt idx="55">
                  <c:v>65</c:v>
                </c:pt>
                <c:pt idx="56">
                  <c:v>66</c:v>
                </c:pt>
                <c:pt idx="57">
                  <c:v>67</c:v>
                </c:pt>
                <c:pt idx="58">
                  <c:v>68</c:v>
                </c:pt>
                <c:pt idx="59">
                  <c:v>69</c:v>
                </c:pt>
                <c:pt idx="60">
                  <c:v>70</c:v>
                </c:pt>
                <c:pt idx="61">
                  <c:v>71</c:v>
                </c:pt>
                <c:pt idx="62">
                  <c:v>72</c:v>
                </c:pt>
                <c:pt idx="63">
                  <c:v>73</c:v>
                </c:pt>
                <c:pt idx="64">
                  <c:v>74</c:v>
                </c:pt>
                <c:pt idx="65">
                  <c:v>75</c:v>
                </c:pt>
                <c:pt idx="66">
                  <c:v>76</c:v>
                </c:pt>
                <c:pt idx="67">
                  <c:v>77</c:v>
                </c:pt>
                <c:pt idx="68">
                  <c:v>78</c:v>
                </c:pt>
                <c:pt idx="69">
                  <c:v>79</c:v>
                </c:pt>
                <c:pt idx="70">
                  <c:v>80</c:v>
                </c:pt>
                <c:pt idx="71">
                  <c:v>81</c:v>
                </c:pt>
                <c:pt idx="72">
                  <c:v>82</c:v>
                </c:pt>
                <c:pt idx="73">
                  <c:v>83</c:v>
                </c:pt>
                <c:pt idx="74">
                  <c:v>84</c:v>
                </c:pt>
                <c:pt idx="75">
                  <c:v>85</c:v>
                </c:pt>
                <c:pt idx="76">
                  <c:v>86</c:v>
                </c:pt>
                <c:pt idx="77">
                  <c:v>87</c:v>
                </c:pt>
                <c:pt idx="78">
                  <c:v>88</c:v>
                </c:pt>
                <c:pt idx="79">
                  <c:v>89</c:v>
                </c:pt>
                <c:pt idx="80">
                  <c:v>90</c:v>
                </c:pt>
                <c:pt idx="81">
                  <c:v>91</c:v>
                </c:pt>
                <c:pt idx="82">
                  <c:v>92</c:v>
                </c:pt>
                <c:pt idx="83">
                  <c:v>93</c:v>
                </c:pt>
                <c:pt idx="84">
                  <c:v>94</c:v>
                </c:pt>
                <c:pt idx="85">
                  <c:v>95</c:v>
                </c:pt>
                <c:pt idx="86">
                  <c:v>96</c:v>
                </c:pt>
                <c:pt idx="87">
                  <c:v>97</c:v>
                </c:pt>
                <c:pt idx="88">
                  <c:v>98</c:v>
                </c:pt>
                <c:pt idx="89">
                  <c:v>99</c:v>
                </c:pt>
                <c:pt idx="90">
                  <c:v>100</c:v>
                </c:pt>
                <c:pt idx="91">
                  <c:v>101</c:v>
                </c:pt>
                <c:pt idx="92">
                  <c:v>102</c:v>
                </c:pt>
                <c:pt idx="93">
                  <c:v>103</c:v>
                </c:pt>
                <c:pt idx="94">
                  <c:v>104</c:v>
                </c:pt>
                <c:pt idx="95">
                  <c:v>105</c:v>
                </c:pt>
                <c:pt idx="96">
                  <c:v>106</c:v>
                </c:pt>
                <c:pt idx="97">
                  <c:v>107</c:v>
                </c:pt>
                <c:pt idx="98">
                  <c:v>108</c:v>
                </c:pt>
                <c:pt idx="99">
                  <c:v>109</c:v>
                </c:pt>
                <c:pt idx="100">
                  <c:v>110</c:v>
                </c:pt>
                <c:pt idx="101">
                  <c:v>111</c:v>
                </c:pt>
                <c:pt idx="102">
                  <c:v>112</c:v>
                </c:pt>
                <c:pt idx="103">
                  <c:v>113</c:v>
                </c:pt>
                <c:pt idx="104">
                  <c:v>114</c:v>
                </c:pt>
                <c:pt idx="105">
                  <c:v>115</c:v>
                </c:pt>
                <c:pt idx="106">
                  <c:v>116</c:v>
                </c:pt>
                <c:pt idx="107">
                  <c:v>117</c:v>
                </c:pt>
                <c:pt idx="108">
                  <c:v>118</c:v>
                </c:pt>
                <c:pt idx="109">
                  <c:v>119</c:v>
                </c:pt>
                <c:pt idx="110">
                  <c:v>120</c:v>
                </c:pt>
                <c:pt idx="111">
                  <c:v>121</c:v>
                </c:pt>
                <c:pt idx="112">
                  <c:v>122</c:v>
                </c:pt>
                <c:pt idx="113">
                  <c:v>123</c:v>
                </c:pt>
                <c:pt idx="114">
                  <c:v>124</c:v>
                </c:pt>
                <c:pt idx="115">
                  <c:v>125</c:v>
                </c:pt>
                <c:pt idx="116">
                  <c:v>126</c:v>
                </c:pt>
                <c:pt idx="117">
                  <c:v>127</c:v>
                </c:pt>
                <c:pt idx="118">
                  <c:v>128</c:v>
                </c:pt>
                <c:pt idx="119">
                  <c:v>129</c:v>
                </c:pt>
                <c:pt idx="120">
                  <c:v>130</c:v>
                </c:pt>
                <c:pt idx="121">
                  <c:v>131</c:v>
                </c:pt>
                <c:pt idx="122">
                  <c:v>132</c:v>
                </c:pt>
                <c:pt idx="123">
                  <c:v>134</c:v>
                </c:pt>
                <c:pt idx="124">
                  <c:v>138</c:v>
                </c:pt>
                <c:pt idx="125">
                  <c:v>139</c:v>
                </c:pt>
              </c:strCache>
            </c:strRef>
          </c:cat>
          <c:val>
            <c:numRef>
              <c:f>Transactions!$C$5:$C$131</c:f>
              <c:numCache>
                <c:formatCode>0.00%</c:formatCode>
                <c:ptCount val="126"/>
                <c:pt idx="0">
                  <c:v>2.4449877750611247E-3</c:v>
                </c:pt>
                <c:pt idx="1">
                  <c:v>6.1124694376528117E-4</c:v>
                </c:pt>
                <c:pt idx="2">
                  <c:v>2.4449877750611247E-3</c:v>
                </c:pt>
                <c:pt idx="3">
                  <c:v>1.8337408312958435E-3</c:v>
                </c:pt>
                <c:pt idx="4">
                  <c:v>4.8899755501222494E-3</c:v>
                </c:pt>
                <c:pt idx="5">
                  <c:v>7.3349633251833741E-3</c:v>
                </c:pt>
                <c:pt idx="6">
                  <c:v>4.8899755501222494E-3</c:v>
                </c:pt>
                <c:pt idx="7">
                  <c:v>6.1124694376528121E-3</c:v>
                </c:pt>
                <c:pt idx="8">
                  <c:v>9.1687041564792182E-3</c:v>
                </c:pt>
                <c:pt idx="9">
                  <c:v>4.278728606356968E-3</c:v>
                </c:pt>
                <c:pt idx="10">
                  <c:v>5.5012224938875308E-3</c:v>
                </c:pt>
                <c:pt idx="11">
                  <c:v>6.7237163814180927E-3</c:v>
                </c:pt>
                <c:pt idx="12">
                  <c:v>6.7237163814180927E-3</c:v>
                </c:pt>
                <c:pt idx="13">
                  <c:v>4.8899755501222494E-3</c:v>
                </c:pt>
                <c:pt idx="14">
                  <c:v>5.5012224938875308E-3</c:v>
                </c:pt>
                <c:pt idx="15">
                  <c:v>8.557457212713936E-3</c:v>
                </c:pt>
                <c:pt idx="16">
                  <c:v>6.7237163814180927E-3</c:v>
                </c:pt>
                <c:pt idx="17">
                  <c:v>9.7799511002444987E-3</c:v>
                </c:pt>
                <c:pt idx="18">
                  <c:v>1.0391198044009779E-2</c:v>
                </c:pt>
                <c:pt idx="19">
                  <c:v>9.1687041564792182E-3</c:v>
                </c:pt>
                <c:pt idx="20">
                  <c:v>7.3349633251833741E-3</c:v>
                </c:pt>
                <c:pt idx="21">
                  <c:v>1.4058679706601468E-2</c:v>
                </c:pt>
                <c:pt idx="22">
                  <c:v>1.5281173594132029E-2</c:v>
                </c:pt>
                <c:pt idx="23">
                  <c:v>1.1613691931540342E-2</c:v>
                </c:pt>
                <c:pt idx="24">
                  <c:v>1.4669926650366748E-2</c:v>
                </c:pt>
                <c:pt idx="25">
                  <c:v>2.5061124694376529E-2</c:v>
                </c:pt>
                <c:pt idx="26">
                  <c:v>2.9339853300733496E-2</c:v>
                </c:pt>
                <c:pt idx="27">
                  <c:v>2.6894865525672371E-2</c:v>
                </c:pt>
                <c:pt idx="28">
                  <c:v>3.4229828850855744E-2</c:v>
                </c:pt>
                <c:pt idx="29">
                  <c:v>3.5452322738386305E-2</c:v>
                </c:pt>
                <c:pt idx="30">
                  <c:v>4.2787286063569685E-2</c:v>
                </c:pt>
                <c:pt idx="31">
                  <c:v>4.095354523227384E-2</c:v>
                </c:pt>
                <c:pt idx="32">
                  <c:v>4.5843520782396091E-2</c:v>
                </c:pt>
                <c:pt idx="33">
                  <c:v>5.1955990220048903E-2</c:v>
                </c:pt>
                <c:pt idx="34">
                  <c:v>4.2176039119804401E-2</c:v>
                </c:pt>
                <c:pt idx="35">
                  <c:v>3.728606356968215E-2</c:v>
                </c:pt>
                <c:pt idx="36">
                  <c:v>3.3007334963325183E-2</c:v>
                </c:pt>
                <c:pt idx="37">
                  <c:v>2.9339853300733496E-2</c:v>
                </c:pt>
                <c:pt idx="38">
                  <c:v>2.3227383863080684E-2</c:v>
                </c:pt>
                <c:pt idx="39">
                  <c:v>2.8117359413202935E-2</c:v>
                </c:pt>
                <c:pt idx="40">
                  <c:v>2.0171149144254278E-2</c:v>
                </c:pt>
                <c:pt idx="41">
                  <c:v>2.628361858190709E-2</c:v>
                </c:pt>
                <c:pt idx="42">
                  <c:v>1.1002444987775062E-2</c:v>
                </c:pt>
                <c:pt idx="43">
                  <c:v>1.5892420537897311E-2</c:v>
                </c:pt>
                <c:pt idx="44">
                  <c:v>1.7114914425427872E-2</c:v>
                </c:pt>
                <c:pt idx="45">
                  <c:v>7.9462102689486554E-3</c:v>
                </c:pt>
                <c:pt idx="46">
                  <c:v>1.2224938875305624E-2</c:v>
                </c:pt>
                <c:pt idx="47">
                  <c:v>1.0391198044009779E-2</c:v>
                </c:pt>
                <c:pt idx="48">
                  <c:v>6.7237163814180927E-3</c:v>
                </c:pt>
                <c:pt idx="49">
                  <c:v>8.557457212713936E-3</c:v>
                </c:pt>
                <c:pt idx="50">
                  <c:v>8.557457212713936E-3</c:v>
                </c:pt>
                <c:pt idx="51">
                  <c:v>7.9462102689486554E-3</c:v>
                </c:pt>
                <c:pt idx="52">
                  <c:v>5.5012224938875308E-3</c:v>
                </c:pt>
                <c:pt idx="53">
                  <c:v>1.3447432762836185E-2</c:v>
                </c:pt>
                <c:pt idx="54">
                  <c:v>1.0391198044009779E-2</c:v>
                </c:pt>
                <c:pt idx="55">
                  <c:v>6.7237163814180927E-3</c:v>
                </c:pt>
                <c:pt idx="56">
                  <c:v>5.5012224938875308E-3</c:v>
                </c:pt>
                <c:pt idx="57">
                  <c:v>6.1124694376528121E-3</c:v>
                </c:pt>
                <c:pt idx="58">
                  <c:v>7.3349633251833741E-3</c:v>
                </c:pt>
                <c:pt idx="59">
                  <c:v>6.7237163814180927E-3</c:v>
                </c:pt>
                <c:pt idx="60">
                  <c:v>6.7237163814180927E-3</c:v>
                </c:pt>
                <c:pt idx="61">
                  <c:v>7.9462102689486554E-3</c:v>
                </c:pt>
                <c:pt idx="62">
                  <c:v>3.667481662591687E-3</c:v>
                </c:pt>
                <c:pt idx="63">
                  <c:v>4.278728606356968E-3</c:v>
                </c:pt>
                <c:pt idx="64">
                  <c:v>7.9462102689486554E-3</c:v>
                </c:pt>
                <c:pt idx="65">
                  <c:v>5.5012224938875308E-3</c:v>
                </c:pt>
                <c:pt idx="66">
                  <c:v>4.278728606356968E-3</c:v>
                </c:pt>
                <c:pt idx="67">
                  <c:v>4.278728606356968E-3</c:v>
                </c:pt>
                <c:pt idx="68">
                  <c:v>4.8899755501222494E-3</c:v>
                </c:pt>
                <c:pt idx="69">
                  <c:v>3.0562347188264061E-3</c:v>
                </c:pt>
                <c:pt idx="70">
                  <c:v>3.0562347188264061E-3</c:v>
                </c:pt>
                <c:pt idx="71">
                  <c:v>3.0562347188264061E-3</c:v>
                </c:pt>
                <c:pt idx="72">
                  <c:v>2.4449877750611247E-3</c:v>
                </c:pt>
                <c:pt idx="73">
                  <c:v>6.1124694376528117E-4</c:v>
                </c:pt>
                <c:pt idx="74">
                  <c:v>2.4449877750611247E-3</c:v>
                </c:pt>
                <c:pt idx="75">
                  <c:v>2.4449877750611247E-3</c:v>
                </c:pt>
                <c:pt idx="76">
                  <c:v>6.1124694376528117E-4</c:v>
                </c:pt>
                <c:pt idx="77">
                  <c:v>3.667481662591687E-3</c:v>
                </c:pt>
                <c:pt idx="78">
                  <c:v>0</c:v>
                </c:pt>
                <c:pt idx="79">
                  <c:v>1.2224938875305623E-3</c:v>
                </c:pt>
                <c:pt idx="80">
                  <c:v>1.8337408312958435E-3</c:v>
                </c:pt>
                <c:pt idx="81">
                  <c:v>6.1124694376528117E-4</c:v>
                </c:pt>
                <c:pt idx="82">
                  <c:v>0</c:v>
                </c:pt>
                <c:pt idx="83">
                  <c:v>0</c:v>
                </c:pt>
                <c:pt idx="84">
                  <c:v>6.1124694376528117E-4</c:v>
                </c:pt>
                <c:pt idx="85">
                  <c:v>6.1124694376528117E-4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6.1124694376528117E-4</c:v>
                </c:pt>
                <c:pt idx="93">
                  <c:v>0</c:v>
                </c:pt>
                <c:pt idx="94">
                  <c:v>0</c:v>
                </c:pt>
                <c:pt idx="95">
                  <c:v>6.1124694376528117E-4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6.1124694376528117E-4</c:v>
                </c:pt>
                <c:pt idx="105">
                  <c:v>6.1124694376528117E-4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6.1124694376528117E-4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BF3-4589-B5DD-71056E4312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24055384"/>
        <c:axId val="724050344"/>
      </c:areaChart>
      <c:catAx>
        <c:axId val="7240553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24050344"/>
        <c:crosses val="autoZero"/>
        <c:auto val="1"/>
        <c:lblAlgn val="ctr"/>
        <c:lblOffset val="100"/>
        <c:noMultiLvlLbl val="0"/>
      </c:catAx>
      <c:valAx>
        <c:axId val="724050344"/>
        <c:scaling>
          <c:orientation val="minMax"/>
          <c:max val="6.000000000000001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24055384"/>
        <c:crosses val="autoZero"/>
        <c:crossBetween val="midCat"/>
        <c:majorUnit val="1.0000000000000002E-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.xlsx]Type Carte!Tableau croisé dynamique19</c:name>
    <c:fmtId val="9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sz="1800" b="1" dirty="0"/>
              <a:t>Type de Carte</a:t>
            </a:r>
          </a:p>
        </c:rich>
      </c:tx>
      <c:layout>
        <c:manualLayout>
          <c:xMode val="edge"/>
          <c:yMode val="edge"/>
          <c:x val="0.29317209776374537"/>
          <c:y val="3.18939619924008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1"/>
          <c:showSerName val="1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4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9.6058865283349018E-2"/>
              <c:y val="9.8454061528753922E-3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F721F37-D08A-41F6-A403-A48FF38EA86D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881E1E17-5398-4ED8-8E78-65E90732A3FE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3.792939797619637E-2"/>
              <c:y val="-1.7479912197676056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1CF04AE-FCF8-424C-92DE-2550C7CCCD80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45571CF8-3F91-437F-AD82-D24B5235B9CF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5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layout>
            <c:manualLayout>
              <c:x val="7.5471698113207544E-2"/>
              <c:y val="0.14322250639386183"/>
            </c:manualLayout>
          </c:layout>
          <c:tx>
            <c:rich>
              <a:bodyPr/>
              <a:lstStyle/>
              <a:p>
                <a:fld id="{FF173382-E5F3-467A-A022-3476AB963509}" type="CATEGORYNAME">
                  <a:rPr lang="en-US"/>
                  <a:pPr/>
                  <a:t>[NOM DE CATÉGORIE]</a:t>
                </a:fld>
                <a:r>
                  <a:rPr lang="en-US"/>
                  <a:t>
</a:t>
                </a:r>
                <a:fld id="{ADD967D8-4566-48EC-A4CA-443E78890C54}" type="VALUE">
                  <a:rPr lang="en-US"/>
                  <a:pPr/>
                  <a:t>[VALEUR]</a:t>
                </a:fld>
                <a:endParaRPr lang="en-US"/>
              </a:p>
            </c:rich>
          </c:tx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9"/>
        <c:dLbl>
          <c:idx val="0"/>
          <c:layout>
            <c:manualLayout>
              <c:x val="2.0964360587002098E-3"/>
              <c:y val="0.18073316283034954"/>
            </c:manualLayout>
          </c:layout>
          <c:tx>
            <c:rich>
              <a:bodyPr/>
              <a:lstStyle/>
              <a:p>
                <a:fld id="{DE70B780-912C-4B66-B63C-FF8DD72A7520}" type="CATEGORYNAME">
                  <a:rPr lang="en-US"/>
                  <a:pPr/>
                  <a:t>[NOM DE CATÉGORIE]</a:t>
                </a:fld>
                <a:r>
                  <a:rPr lang="en-US"/>
                  <a:t>
</a:t>
                </a:r>
                <a:fld id="{7601BE55-190F-4215-925F-172E3C760664}" type="VALUE">
                  <a:rPr lang="en-US"/>
                  <a:pPr/>
                  <a:t>[VALEUR]</a:t>
                </a:fld>
                <a:endParaRPr lang="en-US"/>
              </a:p>
            </c:rich>
          </c:tx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0"/>
        <c:dLbl>
          <c:idx val="0"/>
          <c:layout>
            <c:manualLayout>
              <c:x val="-4.1928721174004195E-2"/>
              <c:y val="0.13981244671781751"/>
            </c:manualLayout>
          </c:layout>
          <c:tx>
            <c:rich>
              <a:bodyPr/>
              <a:lstStyle/>
              <a:p>
                <a:fld id="{FD0208E4-F28B-48DA-9736-4004492E53AC}" type="CATEGORYNAME">
                  <a:rPr lang="en-US"/>
                  <a:pPr/>
                  <a:t>[NOM DE CATÉGORIE]</a:t>
                </a:fld>
                <a:r>
                  <a:rPr lang="en-US"/>
                  <a:t>
</a:t>
                </a:r>
                <a:fld id="{14074524-50B6-4677-BE55-EC74BB1E0F20}" type="VALUE">
                  <a:rPr lang="en-US"/>
                  <a:pPr/>
                  <a:t>[VALEUR]</a:t>
                </a:fld>
                <a:endParaRPr lang="en-US"/>
              </a:p>
            </c:rich>
          </c:tx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1"/>
        <c:dLbl>
          <c:idx val="0"/>
          <c:layout>
            <c:manualLayout>
              <c:x val="-1.0482180293501049E-2"/>
              <c:y val="-0.10230179028132992"/>
            </c:manualLayout>
          </c:layout>
          <c:tx>
            <c:rich>
              <a:bodyPr/>
              <a:lstStyle/>
              <a:p>
                <a:fld id="{AAC60FF6-1452-4FDB-8C6B-53825D2E0117}" type="CATEGORYNAME">
                  <a:rPr lang="en-US"/>
                  <a:pPr/>
                  <a:t>[NOM DE CATÉGORIE]</a:t>
                </a:fld>
                <a:r>
                  <a:rPr lang="en-US"/>
                  <a:t>
</a:t>
                </a:r>
                <a:fld id="{48DE5FF5-8215-4C97-8887-58963BFAD6B5}" type="VALUE">
                  <a:rPr lang="en-US"/>
                  <a:pPr/>
                  <a:t>[VALEUR]</a:t>
                </a:fld>
                <a:endParaRPr lang="en-US"/>
              </a:p>
            </c:rich>
          </c:tx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2"/>
        <c:dLbl>
          <c:idx val="0"/>
          <c:layout>
            <c:manualLayout>
              <c:x val="0.19077568134171899"/>
              <c:y val="-4.0920716112531973E-2"/>
            </c:manualLayout>
          </c:layout>
          <c:tx>
            <c:rich>
              <a:bodyPr/>
              <a:lstStyle/>
              <a:p>
                <a:fld id="{156BC95C-306F-4D97-8408-6C17213C52E3}" type="CATEGORYNAME">
                  <a:rPr lang="en-US"/>
                  <a:pPr/>
                  <a:t>[NOM DE CATÉGORIE]</a:t>
                </a:fld>
                <a:r>
                  <a:rPr lang="en-US" baseline="0"/>
                  <a:t>
</a:t>
                </a:r>
                <a:fld id="{6E08175F-8DDF-4263-9D58-9A808A4E71AE}" type="VALUE">
                  <a:rPr lang="en-US" baseline="0"/>
                  <a:pPr/>
                  <a:t>[VALEUR]</a:t>
                </a:fld>
                <a:endParaRPr lang="en-US" baseline="0"/>
              </a:p>
            </c:rich>
          </c:tx>
          <c:showLegendKey val="0"/>
          <c:showVal val="0"/>
          <c:showCatName val="1"/>
          <c:showSerName val="1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3"/>
        <c:dLbl>
          <c:idx val="0"/>
          <c:layout>
            <c:manualLayout>
              <c:x val="5.0314465408805034E-2"/>
              <c:y val="-9.54816709292413E-2"/>
            </c:manualLayout>
          </c:layout>
          <c:tx>
            <c:rich>
              <a:bodyPr/>
              <a:lstStyle/>
              <a:p>
                <a:fld id="{23372908-FFC1-4CB2-A664-7630DB32C77A}" type="CATEGORYNAME">
                  <a:rPr lang="en-US"/>
                  <a:pPr/>
                  <a:t>[NOM DE CATÉGORIE]</a:t>
                </a:fld>
                <a:r>
                  <a:rPr lang="en-US" baseline="0"/>
                  <a:t>
</a:t>
                </a:r>
                <a:fld id="{5FC77F54-6BF2-4978-9022-B4F756B19CEA}" type="VALUE">
                  <a:rPr lang="en-US" baseline="0"/>
                  <a:pPr/>
                  <a:t>[VALEUR]</a:t>
                </a:fld>
                <a:endParaRPr lang="en-US" baseline="0"/>
              </a:p>
            </c:rich>
          </c:tx>
          <c:showLegendKey val="0"/>
          <c:showVal val="0"/>
          <c:showCatName val="1"/>
          <c:showSerName val="1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4"/>
        <c:dLbl>
          <c:idx val="0"/>
          <c:layout>
            <c:manualLayout>
              <c:x val="-7.5471698113207586E-2"/>
              <c:y val="-6.479113384484228E-2"/>
            </c:manualLayout>
          </c:layout>
          <c:tx>
            <c:rich>
              <a:bodyPr/>
              <a:lstStyle/>
              <a:p>
                <a:fld id="{E9AEB0D8-A06E-4DC1-807C-7FB181B436DD}" type="CATEGORYNAME">
                  <a:rPr lang="en-US"/>
                  <a:pPr/>
                  <a:t>[NOM DE CATÉGORIE]</a:t>
                </a:fld>
                <a:r>
                  <a:rPr lang="en-US" baseline="0"/>
                  <a:t>
</a:t>
                </a:r>
                <a:fld id="{6F87CBCE-1225-4D58-8AA0-59EA9615F940}" type="VALUE">
                  <a:rPr lang="en-US" baseline="0"/>
                  <a:pPr/>
                  <a:t>[VALEUR]</a:t>
                </a:fld>
                <a:endParaRPr lang="en-US" baseline="0"/>
              </a:p>
            </c:rich>
          </c:tx>
          <c:showLegendKey val="0"/>
          <c:showVal val="0"/>
          <c:showCatName val="1"/>
          <c:showSerName val="1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5"/>
        <c:dLbl>
          <c:idx val="0"/>
          <c:layout>
            <c:manualLayout>
              <c:x val="8.1761006289308172E-2"/>
              <c:y val="3.7510656436487641E-2"/>
            </c:manualLayout>
          </c:layout>
          <c:tx>
            <c:rich>
              <a:bodyPr/>
              <a:lstStyle/>
              <a:p>
                <a:fld id="{42E10C85-6A2E-4E5A-B636-9F1551875541}" type="CATEGORYNAME">
                  <a:rPr lang="en-US"/>
                  <a:pPr/>
                  <a:t>[NOM DE CATÉGORIE]</a:t>
                </a:fld>
                <a:r>
                  <a:rPr lang="en-US" baseline="0"/>
                  <a:t>
</a:t>
                </a:r>
                <a:fld id="{7BAEF15C-C44F-4F2E-A0A7-1CFF20C5ADA8}" type="VALUE">
                  <a:rPr lang="en-US" baseline="0"/>
                  <a:pPr/>
                  <a:t>[VALEUR]</a:t>
                </a:fld>
                <a:endParaRPr lang="en-US" baseline="0"/>
              </a:p>
            </c:rich>
          </c:tx>
          <c:showLegendKey val="0"/>
          <c:showVal val="0"/>
          <c:showCatName val="1"/>
          <c:showSerName val="1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6"/>
        <c:spPr>
          <a:solidFill>
            <a:schemeClr val="accent3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1.2111540302745175E-2"/>
              <c:y val="-1.6091722550026517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F121373-6FD5-41E6-9BCA-9456BFC3D475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381C8735-117A-4DBD-9E52-FFB44EA679E3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8.5181498539097705E-2"/>
              <c:y val="-5.8073316283034956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C9A346F0-75A0-4599-A004-00B16C8A5651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D24B494A-8618-4CCD-9CF0-B53505C90DAA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8.5181498539097705E-2"/>
              <c:y val="-5.8073316283034956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C9A346F0-75A0-4599-A004-00B16C8A5651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D24B494A-8618-4CCD-9CF0-B53505C90DAA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3.792939797619637E-2"/>
              <c:y val="-1.7479912197676056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1CF04AE-FCF8-424C-92DE-2550C7CCCD80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45571CF8-3F91-437F-AD82-D24B5235B9CF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1.2111540302745175E-2"/>
              <c:y val="-1.6091722550026517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F121373-6FD5-41E6-9BCA-9456BFC3D475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381C8735-117A-4DBD-9E52-FFB44EA679E3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9.6058865283349018E-2"/>
              <c:y val="9.8454061528753922E-3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F721F37-D08A-41F6-A403-A48FF38EA86D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881E1E17-5398-4ED8-8E78-65E90732A3FE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8.5181498539097705E-2"/>
              <c:y val="-5.8073316283034956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C9A346F0-75A0-4599-A004-00B16C8A5651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D24B494A-8618-4CCD-9CF0-B53505C90DAA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3.792939797619637E-2"/>
              <c:y val="-1.7479912197676056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B1CF04AE-FCF8-424C-92DE-2550C7CCCD80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45571CF8-3F91-437F-AD82-D24B5235B9CF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1.2111540302745175E-2"/>
              <c:y val="-1.6091722550026517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F121373-6FD5-41E6-9BCA-9456BFC3D475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381C8735-117A-4DBD-9E52-FFB44EA679E3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9.6058865283349018E-2"/>
              <c:y val="9.8454061528753922E-3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F721F37-D08A-41F6-A403-A48FF38EA86D}" type="CATEGORYNAME">
                  <a:rPr lang="en-US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[NOM DE CATÉGORIE]</a:t>
                </a:fld>
                <a:r>
                  <a:rPr lang="en-US" baseline="0"/>
                  <a:t>
</a:t>
                </a:r>
                <a:fld id="{881E1E17-5398-4ED8-8E78-65E90732A3FE}" type="VALUE">
                  <a:rPr lang="en-US" baseline="0"/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[VALEUR]</a:t>
                </a:fld>
                <a:endParaRPr lang="en-US" baseline="0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'Type Carte'!$B$3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explosion val="22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54A-4FEE-B90E-053F95EC242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54A-4FEE-B90E-053F95EC242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54A-4FEE-B90E-053F95EC2428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54A-4FEE-B90E-053F95EC2428}"/>
              </c:ext>
            </c:extLst>
          </c:dPt>
          <c:dLbls>
            <c:dLbl>
              <c:idx val="0"/>
              <c:layout>
                <c:manualLayout>
                  <c:x val="0.18334393672824986"/>
                  <c:y val="-5.8073311130883071E-2"/>
                </c:manualLayout>
              </c:layout>
              <c:tx>
                <c:rich>
                  <a:bodyPr/>
                  <a:lstStyle/>
                  <a:p>
                    <a:fld id="{C9A346F0-75A0-4599-A004-00B16C8A5651}" type="CATEGORYNAME">
                      <a:rPr lang="en-US"/>
                      <a:pPr/>
                      <a:t>[NOM DE CATÉGORIE]</a:t>
                    </a:fld>
                    <a:r>
                      <a:rPr lang="en-US" baseline="0" dirty="0"/>
                      <a:t>
</a:t>
                    </a:r>
                    <a:fld id="{D24B494A-8618-4CCD-9CF0-B53505C90DAA}" type="VALUE">
                      <a:rPr lang="en-US" baseline="0"/>
                      <a:pPr/>
                      <a:t>[VALEUR]</a:t>
                    </a:fld>
                    <a:endParaRPr lang="en-US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F54A-4FEE-B90E-053F95EC2428}"/>
                </c:ext>
              </c:extLst>
            </c:dLbl>
            <c:dLbl>
              <c:idx val="1"/>
              <c:layout>
                <c:manualLayout>
                  <c:x val="-6.1623803986361199E-2"/>
                  <c:y val="3.7186736898380507E-2"/>
                </c:manualLayout>
              </c:layout>
              <c:tx>
                <c:rich>
                  <a:bodyPr/>
                  <a:lstStyle/>
                  <a:p>
                    <a:fld id="{B1CF04AE-FCF8-424C-92DE-2550C7CCCD80}" type="CATEGORYNAME">
                      <a:rPr lang="en-US"/>
                      <a:pPr/>
                      <a:t>[NOM DE CATÉGORIE]</a:t>
                    </a:fld>
                    <a:r>
                      <a:rPr lang="en-US" baseline="0" dirty="0"/>
                      <a:t>
</a:t>
                    </a:r>
                    <a:fld id="{45571CF8-3F91-437F-AD82-D24B5235B9CF}" type="VALUE">
                      <a:rPr lang="en-US" baseline="0"/>
                      <a:pPr/>
                      <a:t>[VALEUR]</a:t>
                    </a:fld>
                    <a:endParaRPr lang="en-US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F54A-4FEE-B90E-053F95EC2428}"/>
                </c:ext>
              </c:extLst>
            </c:dLbl>
            <c:dLbl>
              <c:idx val="2"/>
              <c:layout>
                <c:manualLayout>
                  <c:x val="7.9281055175944776E-2"/>
                  <c:y val="4.9508279000175168E-2"/>
                </c:manualLayout>
              </c:layout>
              <c:tx>
                <c:rich>
                  <a:bodyPr/>
                  <a:lstStyle/>
                  <a:p>
                    <a:fld id="{3F121373-6FD5-41E6-9BCA-9456BFC3D475}" type="CATEGORYNAME">
                      <a:rPr lang="en-US"/>
                      <a:pPr/>
                      <a:t>[NOM DE CATÉGORIE]</a:t>
                    </a:fld>
                    <a:r>
                      <a:rPr lang="en-US" baseline="0" dirty="0"/>
                      <a:t>
</a:t>
                    </a:r>
                    <a:fld id="{381C8735-117A-4DBD-9E52-FFB44EA679E3}" type="VALUE">
                      <a:rPr lang="en-US" baseline="0"/>
                      <a:pPr/>
                      <a:t>[VALEUR]</a:t>
                    </a:fld>
                    <a:endParaRPr lang="en-US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F54A-4FEE-B90E-053F95EC2428}"/>
                </c:ext>
              </c:extLst>
            </c:dLbl>
            <c:dLbl>
              <c:idx val="3"/>
              <c:layout>
                <c:manualLayout>
                  <c:x val="0.19083632134070266"/>
                  <c:y val="9.731241878005327E-2"/>
                </c:manualLayout>
              </c:layout>
              <c:tx>
                <c:rich>
                  <a:bodyPr/>
                  <a:lstStyle/>
                  <a:p>
                    <a:fld id="{DF721F37-D08A-41F6-A403-A48FF38EA86D}" type="CATEGORYNAME">
                      <a:rPr lang="en-US"/>
                      <a:pPr/>
                      <a:t>[NOM DE CATÉGORIE]</a:t>
                    </a:fld>
                    <a:r>
                      <a:rPr lang="en-US" baseline="0" dirty="0"/>
                      <a:t>
</a:t>
                    </a:r>
                    <a:fld id="{881E1E17-5398-4ED8-8E78-65E90732A3FE}" type="VALUE">
                      <a:rPr lang="en-US" baseline="0"/>
                      <a:pPr/>
                      <a:t>[VALEUR]</a:t>
                    </a:fld>
                    <a:endParaRPr lang="en-US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F54A-4FEE-B90E-053F95EC242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'Type Carte'!$A$4:$A$8</c:f>
              <c:strCache>
                <c:ptCount val="4"/>
                <c:pt idx="0">
                  <c:v>Blue</c:v>
                </c:pt>
                <c:pt idx="1">
                  <c:v>Silver</c:v>
                </c:pt>
                <c:pt idx="2">
                  <c:v>Gold</c:v>
                </c:pt>
                <c:pt idx="3">
                  <c:v>Platinum</c:v>
                </c:pt>
              </c:strCache>
            </c:strRef>
          </c:cat>
          <c:val>
            <c:numRef>
              <c:f>'Type Carte'!$B$4:$B$8</c:f>
              <c:numCache>
                <c:formatCode>0.00%</c:formatCode>
                <c:ptCount val="4"/>
                <c:pt idx="0">
                  <c:v>0.93176656462920904</c:v>
                </c:pt>
                <c:pt idx="1">
                  <c:v>5.4803989335439916E-2</c:v>
                </c:pt>
                <c:pt idx="2">
                  <c:v>1.1454527500740594E-2</c:v>
                </c:pt>
                <c:pt idx="3">
                  <c:v>1.9749185346104475E-3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54A-4FEE-B90E-053F95EC2428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.xlsx]Genre!Tableau croisé dynamique14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b="1" dirty="0"/>
              <a:t>Genre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Genre!$B$3:$B$4</c:f>
              <c:strCache>
                <c:ptCount val="1"/>
                <c:pt idx="0">
                  <c:v>Client actuel</c:v>
                </c:pt>
              </c:strCache>
            </c:strRef>
          </c:tx>
          <c:spPr>
            <a:solidFill>
              <a:schemeClr val="accent1">
                <a:lumMod val="75000"/>
                <a:alpha val="91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75000"/>
                  <a:alpha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49FB-4ED1-AB2D-DB88451C08F8}"/>
              </c:ext>
            </c:extLst>
          </c:dPt>
          <c:cat>
            <c:strRef>
              <c:f>Genre!$A$5:$A$7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Genre!$B$5:$B$7</c:f>
              <c:numCache>
                <c:formatCode>0.00%</c:formatCode>
                <c:ptCount val="2"/>
                <c:pt idx="0">
                  <c:v>0.52125780237898955</c:v>
                </c:pt>
                <c:pt idx="1">
                  <c:v>0.4787421976210105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82-4C9B-BD3B-47298D3DF35B}"/>
            </c:ext>
          </c:extLst>
        </c:ser>
        <c:ser>
          <c:idx val="1"/>
          <c:order val="1"/>
          <c:tx>
            <c:strRef>
              <c:f>Genre!$C$3:$C$4</c:f>
              <c:strCache>
                <c:ptCount val="1"/>
                <c:pt idx="0">
                  <c:v>Client perdu</c:v>
                </c:pt>
              </c:strCache>
            </c:strRef>
          </c:tx>
          <c:spPr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Genre!$A$5:$A$7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Genre!$C$5:$C$7</c:f>
              <c:numCache>
                <c:formatCode>0.00%</c:formatCode>
                <c:ptCount val="2"/>
                <c:pt idx="0">
                  <c:v>0.56968215158924207</c:v>
                </c:pt>
                <c:pt idx="1">
                  <c:v>0.43031784841075793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982-4C9B-BD3B-47298D3DF3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1169895024"/>
        <c:axId val="1169897904"/>
      </c:barChart>
      <c:catAx>
        <c:axId val="1169895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69897904"/>
        <c:crosses val="autoZero"/>
        <c:auto val="1"/>
        <c:lblAlgn val="ctr"/>
        <c:lblOffset val="100"/>
        <c:noMultiLvlLbl val="0"/>
      </c:catAx>
      <c:valAx>
        <c:axId val="1169897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69895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.xlsx]Statut Marital!Tableau croisé dynamique17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sz="1800" b="1" dirty="0"/>
              <a:t>Statut</a:t>
            </a:r>
            <a:r>
              <a:rPr lang="fr-FR" sz="1800" b="1" baseline="0" dirty="0"/>
              <a:t> Marital</a:t>
            </a:r>
            <a:endParaRPr lang="fr-FR" sz="18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circle"/>
          <c:size val="6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circle"/>
          <c:size val="6"/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'Statut Marital'!$B$3:$B$4</c:f>
              <c:strCache>
                <c:ptCount val="1"/>
                <c:pt idx="0">
                  <c:v>Client actuel</c:v>
                </c:pt>
              </c:strCache>
            </c:strRef>
          </c:tx>
          <c:spPr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'Statut Marital'!$A$5:$A$9</c:f>
              <c:strCache>
                <c:ptCount val="4"/>
                <c:pt idx="0">
                  <c:v>Célibataire</c:v>
                </c:pt>
                <c:pt idx="1">
                  <c:v>Divorcé(e)</c:v>
                </c:pt>
                <c:pt idx="2">
                  <c:v>Marié(e)</c:v>
                </c:pt>
                <c:pt idx="3">
                  <c:v>Non connu</c:v>
                </c:pt>
              </c:strCache>
            </c:strRef>
          </c:cat>
          <c:val>
            <c:numRef>
              <c:f>'Statut Marital'!$B$5:$B$9</c:f>
              <c:numCache>
                <c:formatCode>0.00%</c:formatCode>
                <c:ptCount val="4"/>
                <c:pt idx="0">
                  <c:v>0.890521675238795</c:v>
                </c:pt>
                <c:pt idx="1">
                  <c:v>0.83689839572192515</c:v>
                </c:pt>
                <c:pt idx="2">
                  <c:v>0.79393006377831532</c:v>
                </c:pt>
                <c:pt idx="3">
                  <c:v>0.82643524699599469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6C-4BB7-BC3D-BA38B2BB9AF7}"/>
            </c:ext>
          </c:extLst>
        </c:ser>
        <c:ser>
          <c:idx val="1"/>
          <c:order val="1"/>
          <c:tx>
            <c:strRef>
              <c:f>'Statut Marital'!$C$3:$C$4</c:f>
              <c:strCache>
                <c:ptCount val="1"/>
                <c:pt idx="0">
                  <c:v>Client perdu</c:v>
                </c:pt>
              </c:strCache>
            </c:strRef>
          </c:tx>
          <c:spPr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'Statut Marital'!$A$5:$A$9</c:f>
              <c:strCache>
                <c:ptCount val="4"/>
                <c:pt idx="0">
                  <c:v>Célibataire</c:v>
                </c:pt>
                <c:pt idx="1">
                  <c:v>Divorcé(e)</c:v>
                </c:pt>
                <c:pt idx="2">
                  <c:v>Marié(e)</c:v>
                </c:pt>
                <c:pt idx="3">
                  <c:v>Non connu</c:v>
                </c:pt>
              </c:strCache>
            </c:strRef>
          </c:cat>
          <c:val>
            <c:numRef>
              <c:f>'Statut Marital'!$C$5:$C$9</c:f>
              <c:numCache>
                <c:formatCode>0.00%</c:formatCode>
                <c:ptCount val="4"/>
                <c:pt idx="0">
                  <c:v>0.10947832476120499</c:v>
                </c:pt>
                <c:pt idx="1">
                  <c:v>0.16310160427807488</c:v>
                </c:pt>
                <c:pt idx="2">
                  <c:v>0.20606993622168462</c:v>
                </c:pt>
                <c:pt idx="3">
                  <c:v>0.17356475300400534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6C-4BB7-BC3D-BA38B2BB9AF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1169891784"/>
        <c:axId val="1169893584"/>
      </c:barChart>
      <c:catAx>
        <c:axId val="1169891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69893584"/>
        <c:crosses val="autoZero"/>
        <c:auto val="1"/>
        <c:lblAlgn val="ctr"/>
        <c:lblOffset val="100"/>
        <c:noMultiLvlLbl val="0"/>
      </c:catAx>
      <c:valAx>
        <c:axId val="1169893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6989178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.xlsx]Catégorie Revenu annuel!Tableau croisé dynamique18</c:name>
    <c:fmtId val="2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fr-FR" sz="1800" b="1" dirty="0"/>
              <a:t>Catégorie de Revenu</a:t>
            </a:r>
            <a:r>
              <a:rPr lang="fr-FR" sz="1800" b="1" baseline="0" dirty="0"/>
              <a:t> annuel</a:t>
            </a:r>
            <a:endParaRPr lang="fr-FR" sz="18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'Catégorie Revenu annuel'!$B$3:$B$4</c:f>
              <c:strCache>
                <c:ptCount val="1"/>
                <c:pt idx="0">
                  <c:v>Client actuel</c:v>
                </c:pt>
              </c:strCache>
            </c:strRef>
          </c:tx>
          <c:spPr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'Catégorie Revenu annuel'!$A$5:$A$11</c:f>
              <c:strCache>
                <c:ptCount val="6"/>
                <c:pt idx="0">
                  <c:v>Moins de €40K</c:v>
                </c:pt>
                <c:pt idx="1">
                  <c:v>€40K - €60K</c:v>
                </c:pt>
                <c:pt idx="2">
                  <c:v>€60K - €80K</c:v>
                </c:pt>
                <c:pt idx="3">
                  <c:v>€80K - €120K</c:v>
                </c:pt>
                <c:pt idx="4">
                  <c:v>€120K +</c:v>
                </c:pt>
                <c:pt idx="5">
                  <c:v>Non connu</c:v>
                </c:pt>
              </c:strCache>
            </c:strRef>
          </c:cat>
          <c:val>
            <c:numRef>
              <c:f>'Catégorie Revenu annuel'!$B$5:$B$11</c:f>
              <c:numCache>
                <c:formatCode>0.00%</c:formatCode>
                <c:ptCount val="6"/>
                <c:pt idx="0">
                  <c:v>0.92648444863336477</c:v>
                </c:pt>
                <c:pt idx="1">
                  <c:v>0.77460479347271805</c:v>
                </c:pt>
                <c:pt idx="2">
                  <c:v>0.76727964489537093</c:v>
                </c:pt>
                <c:pt idx="3">
                  <c:v>0.82345442957297643</c:v>
                </c:pt>
                <c:pt idx="4">
                  <c:v>0.82255845942228334</c:v>
                </c:pt>
                <c:pt idx="5">
                  <c:v>0.83153153153153159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C5-42AD-BFDD-0D2DA1D01C5A}"/>
            </c:ext>
          </c:extLst>
        </c:ser>
        <c:ser>
          <c:idx val="1"/>
          <c:order val="1"/>
          <c:tx>
            <c:strRef>
              <c:f>'Catégorie Revenu annuel'!$C$3:$C$4</c:f>
              <c:strCache>
                <c:ptCount val="1"/>
                <c:pt idx="0">
                  <c:v>Client perdu</c:v>
                </c:pt>
              </c:strCache>
            </c:strRef>
          </c:tx>
          <c:spPr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'Catégorie Revenu annuel'!$A$5:$A$11</c:f>
              <c:strCache>
                <c:ptCount val="6"/>
                <c:pt idx="0">
                  <c:v>Moins de €40K</c:v>
                </c:pt>
                <c:pt idx="1">
                  <c:v>€40K - €60K</c:v>
                </c:pt>
                <c:pt idx="2">
                  <c:v>€60K - €80K</c:v>
                </c:pt>
                <c:pt idx="3">
                  <c:v>€80K - €120K</c:v>
                </c:pt>
                <c:pt idx="4">
                  <c:v>€120K +</c:v>
                </c:pt>
                <c:pt idx="5">
                  <c:v>Non connu</c:v>
                </c:pt>
              </c:strCache>
            </c:strRef>
          </c:cat>
          <c:val>
            <c:numRef>
              <c:f>'Catégorie Revenu annuel'!$C$5:$C$11</c:f>
              <c:numCache>
                <c:formatCode>0.00%</c:formatCode>
                <c:ptCount val="6"/>
                <c:pt idx="0">
                  <c:v>7.3515551366635248E-2</c:v>
                </c:pt>
                <c:pt idx="1">
                  <c:v>0.22539520652728201</c:v>
                </c:pt>
                <c:pt idx="2">
                  <c:v>0.23272035510462905</c:v>
                </c:pt>
                <c:pt idx="3">
                  <c:v>0.17654557042702357</c:v>
                </c:pt>
                <c:pt idx="4">
                  <c:v>0.17744154057771663</c:v>
                </c:pt>
                <c:pt idx="5">
                  <c:v>0.16846846846846847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C5-42AD-BFDD-0D2DA1D01C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1203790320"/>
        <c:axId val="1203792120"/>
      </c:barChart>
      <c:catAx>
        <c:axId val="1203790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03792120"/>
        <c:crosses val="autoZero"/>
        <c:auto val="1"/>
        <c:lblAlgn val="ctr"/>
        <c:lblOffset val="100"/>
        <c:noMultiLvlLbl val="0"/>
      </c:catAx>
      <c:valAx>
        <c:axId val="1203792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03790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sz="1800" b="1" dirty="0"/>
              <a:t>Âge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9157716720628135"/>
          <c:y val="0.19466427874182177"/>
          <c:w val="0.76006752160822932"/>
          <c:h val="0.46413633250579678"/>
        </c:manualLayout>
      </c:layout>
      <c:scatterChart>
        <c:scatterStyle val="lineMarker"/>
        <c:varyColors val="0"/>
        <c:ser>
          <c:idx val="0"/>
          <c:order val="0"/>
          <c:tx>
            <c:strRef>
              <c:f>Age!$G$111:$G$112</c:f>
              <c:strCache>
                <c:ptCount val="2"/>
                <c:pt idx="1">
                  <c:v>Client actuel</c:v>
                </c:pt>
              </c:strCache>
            </c:strRef>
          </c:tx>
          <c:spPr>
            <a:ln w="25400" cap="flat" cmpd="sng" algn="ctr">
              <a:noFill/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3">
                      <a:lumMod val="50000"/>
                    </a:schemeClr>
                  </a:gs>
                  <a:gs pos="6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3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Age!$F$113:$F$157</c:f>
              <c:numCache>
                <c:formatCode>General</c:formatCode>
                <c:ptCount val="45"/>
                <c:pt idx="0">
                  <c:v>26</c:v>
                </c:pt>
                <c:pt idx="1">
                  <c:v>27</c:v>
                </c:pt>
                <c:pt idx="2">
                  <c:v>28</c:v>
                </c:pt>
                <c:pt idx="3">
                  <c:v>29</c:v>
                </c:pt>
                <c:pt idx="4">
                  <c:v>30</c:v>
                </c:pt>
                <c:pt idx="5">
                  <c:v>31</c:v>
                </c:pt>
                <c:pt idx="6">
                  <c:v>32</c:v>
                </c:pt>
                <c:pt idx="7">
                  <c:v>33</c:v>
                </c:pt>
                <c:pt idx="8">
                  <c:v>34</c:v>
                </c:pt>
                <c:pt idx="9">
                  <c:v>35</c:v>
                </c:pt>
                <c:pt idx="10">
                  <c:v>36</c:v>
                </c:pt>
                <c:pt idx="11">
                  <c:v>37</c:v>
                </c:pt>
                <c:pt idx="12">
                  <c:v>38</c:v>
                </c:pt>
                <c:pt idx="13">
                  <c:v>39</c:v>
                </c:pt>
                <c:pt idx="14">
                  <c:v>40</c:v>
                </c:pt>
                <c:pt idx="15">
                  <c:v>41</c:v>
                </c:pt>
                <c:pt idx="16">
                  <c:v>42</c:v>
                </c:pt>
                <c:pt idx="17">
                  <c:v>43</c:v>
                </c:pt>
                <c:pt idx="18">
                  <c:v>44</c:v>
                </c:pt>
                <c:pt idx="19">
                  <c:v>45</c:v>
                </c:pt>
                <c:pt idx="20">
                  <c:v>46</c:v>
                </c:pt>
                <c:pt idx="21">
                  <c:v>47</c:v>
                </c:pt>
                <c:pt idx="22">
                  <c:v>48</c:v>
                </c:pt>
                <c:pt idx="23">
                  <c:v>49</c:v>
                </c:pt>
                <c:pt idx="24">
                  <c:v>50</c:v>
                </c:pt>
                <c:pt idx="25">
                  <c:v>51</c:v>
                </c:pt>
                <c:pt idx="26">
                  <c:v>52</c:v>
                </c:pt>
                <c:pt idx="27">
                  <c:v>53</c:v>
                </c:pt>
                <c:pt idx="28">
                  <c:v>54</c:v>
                </c:pt>
                <c:pt idx="29">
                  <c:v>55</c:v>
                </c:pt>
                <c:pt idx="30">
                  <c:v>56</c:v>
                </c:pt>
                <c:pt idx="31">
                  <c:v>57</c:v>
                </c:pt>
                <c:pt idx="32">
                  <c:v>58</c:v>
                </c:pt>
                <c:pt idx="33">
                  <c:v>59</c:v>
                </c:pt>
                <c:pt idx="34">
                  <c:v>60</c:v>
                </c:pt>
                <c:pt idx="35">
                  <c:v>61</c:v>
                </c:pt>
                <c:pt idx="36">
                  <c:v>62</c:v>
                </c:pt>
                <c:pt idx="37">
                  <c:v>63</c:v>
                </c:pt>
                <c:pt idx="38">
                  <c:v>64</c:v>
                </c:pt>
                <c:pt idx="39">
                  <c:v>65</c:v>
                </c:pt>
                <c:pt idx="40">
                  <c:v>66</c:v>
                </c:pt>
                <c:pt idx="41">
                  <c:v>67</c:v>
                </c:pt>
                <c:pt idx="42">
                  <c:v>68</c:v>
                </c:pt>
                <c:pt idx="43">
                  <c:v>70</c:v>
                </c:pt>
                <c:pt idx="44">
                  <c:v>73</c:v>
                </c:pt>
              </c:numCache>
            </c:numRef>
          </c:xVal>
          <c:yVal>
            <c:numRef>
              <c:f>Age!$G$113:$G$157</c:f>
              <c:numCache>
                <c:formatCode>General</c:formatCode>
                <c:ptCount val="45"/>
                <c:pt idx="0">
                  <c:v>72</c:v>
                </c:pt>
                <c:pt idx="1">
                  <c:v>29</c:v>
                </c:pt>
                <c:pt idx="2">
                  <c:v>28</c:v>
                </c:pt>
                <c:pt idx="3">
                  <c:v>49</c:v>
                </c:pt>
                <c:pt idx="4">
                  <c:v>55</c:v>
                </c:pt>
                <c:pt idx="5">
                  <c:v>78</c:v>
                </c:pt>
                <c:pt idx="6">
                  <c:v>89</c:v>
                </c:pt>
                <c:pt idx="7">
                  <c:v>107</c:v>
                </c:pt>
                <c:pt idx="8">
                  <c:v>127</c:v>
                </c:pt>
                <c:pt idx="9">
                  <c:v>163</c:v>
                </c:pt>
                <c:pt idx="10">
                  <c:v>197</c:v>
                </c:pt>
                <c:pt idx="11">
                  <c:v>223</c:v>
                </c:pt>
                <c:pt idx="12">
                  <c:v>256</c:v>
                </c:pt>
                <c:pt idx="13">
                  <c:v>285</c:v>
                </c:pt>
                <c:pt idx="14">
                  <c:v>297</c:v>
                </c:pt>
                <c:pt idx="15">
                  <c:v>303</c:v>
                </c:pt>
                <c:pt idx="16">
                  <c:v>363</c:v>
                </c:pt>
                <c:pt idx="17">
                  <c:v>387</c:v>
                </c:pt>
                <c:pt idx="18">
                  <c:v>415</c:v>
                </c:pt>
                <c:pt idx="19">
                  <c:v>404</c:v>
                </c:pt>
                <c:pt idx="20">
                  <c:v>408</c:v>
                </c:pt>
                <c:pt idx="21">
                  <c:v>403</c:v>
                </c:pt>
                <c:pt idx="22">
                  <c:v>386</c:v>
                </c:pt>
                <c:pt idx="23">
                  <c:v>416</c:v>
                </c:pt>
                <c:pt idx="24">
                  <c:v>381</c:v>
                </c:pt>
                <c:pt idx="25">
                  <c:v>337</c:v>
                </c:pt>
                <c:pt idx="26">
                  <c:v>318</c:v>
                </c:pt>
                <c:pt idx="27">
                  <c:v>328</c:v>
                </c:pt>
                <c:pt idx="28">
                  <c:v>238</c:v>
                </c:pt>
                <c:pt idx="29">
                  <c:v>229</c:v>
                </c:pt>
                <c:pt idx="30">
                  <c:v>219</c:v>
                </c:pt>
                <c:pt idx="31">
                  <c:v>190</c:v>
                </c:pt>
                <c:pt idx="32">
                  <c:v>133</c:v>
                </c:pt>
                <c:pt idx="33">
                  <c:v>117</c:v>
                </c:pt>
                <c:pt idx="34">
                  <c:v>114</c:v>
                </c:pt>
                <c:pt idx="35">
                  <c:v>76</c:v>
                </c:pt>
                <c:pt idx="36">
                  <c:v>76</c:v>
                </c:pt>
                <c:pt idx="37">
                  <c:v>57</c:v>
                </c:pt>
                <c:pt idx="38">
                  <c:v>38</c:v>
                </c:pt>
                <c:pt idx="39">
                  <c:v>92</c:v>
                </c:pt>
                <c:pt idx="40">
                  <c:v>1</c:v>
                </c:pt>
                <c:pt idx="41">
                  <c:v>4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900-42C6-A7E8-7F89C1F24EAA}"/>
            </c:ext>
          </c:extLst>
        </c:ser>
        <c:ser>
          <c:idx val="1"/>
          <c:order val="1"/>
          <c:tx>
            <c:strRef>
              <c:f>Age!$H$111:$H$112</c:f>
              <c:strCache>
                <c:ptCount val="2"/>
                <c:pt idx="1">
                  <c:v>Client perdu</c:v>
                </c:pt>
              </c:strCache>
            </c:strRef>
          </c:tx>
          <c:spPr>
            <a:ln w="25400" cap="flat" cmpd="sng" algn="ctr">
              <a:noFill/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2">
                      <a:lumMod val="75000"/>
                    </a:schemeClr>
                  </a:gs>
                  <a:gs pos="6000">
                    <a:schemeClr val="accent2">
                      <a:lumMod val="105000"/>
                      <a:satMod val="103000"/>
                      <a:tint val="73000"/>
                    </a:schemeClr>
                  </a:gs>
                  <a:gs pos="11000">
                    <a:schemeClr val="accent2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/>
            </c:spPr>
          </c:marker>
          <c:xVal>
            <c:numRef>
              <c:f>Age!$F$113:$F$157</c:f>
              <c:numCache>
                <c:formatCode>General</c:formatCode>
                <c:ptCount val="45"/>
                <c:pt idx="0">
                  <c:v>26</c:v>
                </c:pt>
                <c:pt idx="1">
                  <c:v>27</c:v>
                </c:pt>
                <c:pt idx="2">
                  <c:v>28</c:v>
                </c:pt>
                <c:pt idx="3">
                  <c:v>29</c:v>
                </c:pt>
                <c:pt idx="4">
                  <c:v>30</c:v>
                </c:pt>
                <c:pt idx="5">
                  <c:v>31</c:v>
                </c:pt>
                <c:pt idx="6">
                  <c:v>32</c:v>
                </c:pt>
                <c:pt idx="7">
                  <c:v>33</c:v>
                </c:pt>
                <c:pt idx="8">
                  <c:v>34</c:v>
                </c:pt>
                <c:pt idx="9">
                  <c:v>35</c:v>
                </c:pt>
                <c:pt idx="10">
                  <c:v>36</c:v>
                </c:pt>
                <c:pt idx="11">
                  <c:v>37</c:v>
                </c:pt>
                <c:pt idx="12">
                  <c:v>38</c:v>
                </c:pt>
                <c:pt idx="13">
                  <c:v>39</c:v>
                </c:pt>
                <c:pt idx="14">
                  <c:v>40</c:v>
                </c:pt>
                <c:pt idx="15">
                  <c:v>41</c:v>
                </c:pt>
                <c:pt idx="16">
                  <c:v>42</c:v>
                </c:pt>
                <c:pt idx="17">
                  <c:v>43</c:v>
                </c:pt>
                <c:pt idx="18">
                  <c:v>44</c:v>
                </c:pt>
                <c:pt idx="19">
                  <c:v>45</c:v>
                </c:pt>
                <c:pt idx="20">
                  <c:v>46</c:v>
                </c:pt>
                <c:pt idx="21">
                  <c:v>47</c:v>
                </c:pt>
                <c:pt idx="22">
                  <c:v>48</c:v>
                </c:pt>
                <c:pt idx="23">
                  <c:v>49</c:v>
                </c:pt>
                <c:pt idx="24">
                  <c:v>50</c:v>
                </c:pt>
                <c:pt idx="25">
                  <c:v>51</c:v>
                </c:pt>
                <c:pt idx="26">
                  <c:v>52</c:v>
                </c:pt>
                <c:pt idx="27">
                  <c:v>53</c:v>
                </c:pt>
                <c:pt idx="28">
                  <c:v>54</c:v>
                </c:pt>
                <c:pt idx="29">
                  <c:v>55</c:v>
                </c:pt>
                <c:pt idx="30">
                  <c:v>56</c:v>
                </c:pt>
                <c:pt idx="31">
                  <c:v>57</c:v>
                </c:pt>
                <c:pt idx="32">
                  <c:v>58</c:v>
                </c:pt>
                <c:pt idx="33">
                  <c:v>59</c:v>
                </c:pt>
                <c:pt idx="34">
                  <c:v>60</c:v>
                </c:pt>
                <c:pt idx="35">
                  <c:v>61</c:v>
                </c:pt>
                <c:pt idx="36">
                  <c:v>62</c:v>
                </c:pt>
                <c:pt idx="37">
                  <c:v>63</c:v>
                </c:pt>
                <c:pt idx="38">
                  <c:v>64</c:v>
                </c:pt>
                <c:pt idx="39">
                  <c:v>65</c:v>
                </c:pt>
                <c:pt idx="40">
                  <c:v>66</c:v>
                </c:pt>
                <c:pt idx="41">
                  <c:v>67</c:v>
                </c:pt>
                <c:pt idx="42">
                  <c:v>68</c:v>
                </c:pt>
                <c:pt idx="43">
                  <c:v>70</c:v>
                </c:pt>
                <c:pt idx="44">
                  <c:v>73</c:v>
                </c:pt>
              </c:numCache>
            </c:numRef>
          </c:xVal>
          <c:yVal>
            <c:numRef>
              <c:f>Age!$H$113:$H$157</c:f>
              <c:numCache>
                <c:formatCode>General</c:formatCode>
                <c:ptCount val="45"/>
                <c:pt idx="0">
                  <c:v>6</c:v>
                </c:pt>
                <c:pt idx="1">
                  <c:v>3</c:v>
                </c:pt>
                <c:pt idx="2">
                  <c:v>1</c:v>
                </c:pt>
                <c:pt idx="3">
                  <c:v>7</c:v>
                </c:pt>
                <c:pt idx="4">
                  <c:v>15</c:v>
                </c:pt>
                <c:pt idx="5">
                  <c:v>13</c:v>
                </c:pt>
                <c:pt idx="6">
                  <c:v>17</c:v>
                </c:pt>
                <c:pt idx="7">
                  <c:v>20</c:v>
                </c:pt>
                <c:pt idx="8">
                  <c:v>19</c:v>
                </c:pt>
                <c:pt idx="9">
                  <c:v>21</c:v>
                </c:pt>
                <c:pt idx="10">
                  <c:v>24</c:v>
                </c:pt>
                <c:pt idx="11">
                  <c:v>37</c:v>
                </c:pt>
                <c:pt idx="12">
                  <c:v>47</c:v>
                </c:pt>
                <c:pt idx="13">
                  <c:v>48</c:v>
                </c:pt>
                <c:pt idx="14">
                  <c:v>64</c:v>
                </c:pt>
                <c:pt idx="15">
                  <c:v>76</c:v>
                </c:pt>
                <c:pt idx="16">
                  <c:v>62</c:v>
                </c:pt>
                <c:pt idx="17">
                  <c:v>84</c:v>
                </c:pt>
                <c:pt idx="18">
                  <c:v>84</c:v>
                </c:pt>
                <c:pt idx="19">
                  <c:v>81</c:v>
                </c:pt>
                <c:pt idx="20">
                  <c:v>82</c:v>
                </c:pt>
                <c:pt idx="21">
                  <c:v>76</c:v>
                </c:pt>
                <c:pt idx="22">
                  <c:v>85</c:v>
                </c:pt>
                <c:pt idx="23">
                  <c:v>79</c:v>
                </c:pt>
                <c:pt idx="24">
                  <c:v>71</c:v>
                </c:pt>
                <c:pt idx="25">
                  <c:v>58</c:v>
                </c:pt>
                <c:pt idx="26">
                  <c:v>59</c:v>
                </c:pt>
                <c:pt idx="27">
                  <c:v>61</c:v>
                </c:pt>
                <c:pt idx="28">
                  <c:v>70</c:v>
                </c:pt>
                <c:pt idx="29">
                  <c:v>51</c:v>
                </c:pt>
                <c:pt idx="30">
                  <c:v>43</c:v>
                </c:pt>
                <c:pt idx="31">
                  <c:v>33</c:v>
                </c:pt>
                <c:pt idx="32">
                  <c:v>25</c:v>
                </c:pt>
                <c:pt idx="33">
                  <c:v>40</c:v>
                </c:pt>
                <c:pt idx="34">
                  <c:v>13</c:v>
                </c:pt>
                <c:pt idx="35">
                  <c:v>20</c:v>
                </c:pt>
                <c:pt idx="36">
                  <c:v>17</c:v>
                </c:pt>
                <c:pt idx="37">
                  <c:v>8</c:v>
                </c:pt>
                <c:pt idx="38">
                  <c:v>5</c:v>
                </c:pt>
                <c:pt idx="39">
                  <c:v>9</c:v>
                </c:pt>
                <c:pt idx="40">
                  <c:v>1</c:v>
                </c:pt>
                <c:pt idx="42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900-42C6-A7E8-7F89C1F24E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00710616"/>
        <c:axId val="800713496"/>
      </c:scatterChart>
      <c:valAx>
        <c:axId val="800710616"/>
        <c:scaling>
          <c:orientation val="minMax"/>
          <c:max val="75"/>
          <c:min val="25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/>
                  <a:t>Âge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0000"/>
                <a:lumOff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00713496"/>
        <c:crosses val="autoZero"/>
        <c:crossBetween val="midCat"/>
        <c:majorUnit val="5"/>
      </c:valAx>
      <c:valAx>
        <c:axId val="800713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/>
                  <a:t>Nb client</a:t>
                </a:r>
              </a:p>
            </c:rich>
          </c:tx>
          <c:layout>
            <c:manualLayout>
              <c:xMode val="edge"/>
              <c:yMode val="edge"/>
              <c:x val="2.6363735125421492E-2"/>
              <c:y val="0.3161482568445849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00710616"/>
        <c:crosses val="autoZero"/>
        <c:crossBetween val="midCat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>
                <a:alpha val="0"/>
              </a:schemeClr>
            </a:gs>
          </a:gsLst>
          <a:lin ang="5400000" scaled="0"/>
        </a:gra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spc="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.xlsx]Nb Personne à charge!Tableau croisé dynamique15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Nombre de Personne à charge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2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'Nb Personne à charge'!$B$3:$B$4</c:f>
              <c:strCache>
                <c:ptCount val="1"/>
                <c:pt idx="0">
                  <c:v>Client actuel</c:v>
                </c:pt>
              </c:strCache>
            </c:strRef>
          </c:tx>
          <c:spPr>
            <a:solidFill>
              <a:schemeClr val="accent1">
                <a:lumMod val="75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'Nb Personne à charge'!$A$5:$A$11</c:f>
              <c:strCach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strCache>
            </c:strRef>
          </c:cat>
          <c:val>
            <c:numRef>
              <c:f>'Nb Personne à charge'!$B$5:$B$11</c:f>
              <c:numCache>
                <c:formatCode>0.00%</c:formatCode>
                <c:ptCount val="6"/>
                <c:pt idx="0">
                  <c:v>9.0448710399246263E-2</c:v>
                </c:pt>
                <c:pt idx="1">
                  <c:v>0.18478388882346014</c:v>
                </c:pt>
                <c:pt idx="2">
                  <c:v>0.26333765163113887</c:v>
                </c:pt>
                <c:pt idx="3">
                  <c:v>0.26439759745613001</c:v>
                </c:pt>
                <c:pt idx="4">
                  <c:v>0.15463431869037805</c:v>
                </c:pt>
                <c:pt idx="5">
                  <c:v>4.2397832999646681E-2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F5-4243-98B0-C0229974B822}"/>
            </c:ext>
          </c:extLst>
        </c:ser>
        <c:ser>
          <c:idx val="1"/>
          <c:order val="1"/>
          <c:tx>
            <c:strRef>
              <c:f>'Nb Personne à charge'!$C$3:$C$4</c:f>
              <c:strCache>
                <c:ptCount val="1"/>
                <c:pt idx="0">
                  <c:v>Client perdu</c:v>
                </c:pt>
              </c:strCache>
            </c:strRef>
          </c:tx>
          <c:spPr>
            <a:solidFill>
              <a:schemeClr val="accent2">
                <a:lumMod val="75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'Nb Personne à charge'!$A$5:$A$11</c:f>
              <c:strCach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strCache>
            </c:strRef>
          </c:cat>
          <c:val>
            <c:numRef>
              <c:f>'Nb Personne à charge'!$C$5:$C$11</c:f>
              <c:numCache>
                <c:formatCode>0.00%</c:formatCode>
                <c:ptCount val="6"/>
                <c:pt idx="0">
                  <c:v>8.3129584352078234E-2</c:v>
                </c:pt>
                <c:pt idx="1">
                  <c:v>0.16442542787286063</c:v>
                </c:pt>
                <c:pt idx="2">
                  <c:v>0.25611246943765281</c:v>
                </c:pt>
                <c:pt idx="3">
                  <c:v>0.29767726161369196</c:v>
                </c:pt>
                <c:pt idx="4">
                  <c:v>0.15953545232273839</c:v>
                </c:pt>
                <c:pt idx="5">
                  <c:v>3.9119804400977995E-2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4F5-4243-98B0-C0229974B822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231187552"/>
        <c:axId val="1231183952"/>
      </c:barChart>
      <c:catAx>
        <c:axId val="12311875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31183952"/>
        <c:crosses val="autoZero"/>
        <c:auto val="1"/>
        <c:lblAlgn val="ctr"/>
        <c:lblOffset val="100"/>
        <c:noMultiLvlLbl val="0"/>
      </c:catAx>
      <c:valAx>
        <c:axId val="1231183952"/>
        <c:scaling>
          <c:orientation val="minMax"/>
          <c:max val="0.30000000000000004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31187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.xlsx]Statut Client!Tableau croisé dynamique5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b="1" dirty="0">
                <a:latin typeface="+mj-lt"/>
              </a:rPr>
              <a:t>Types de Carte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'Statut Client'!$B$25:$B$26</c:f>
              <c:strCache>
                <c:ptCount val="1"/>
                <c:pt idx="0">
                  <c:v>Client actuel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'Statut Client'!$A$27:$A$31</c:f>
              <c:strCache>
                <c:ptCount val="4"/>
                <c:pt idx="0">
                  <c:v>Blue</c:v>
                </c:pt>
                <c:pt idx="1">
                  <c:v>Silver</c:v>
                </c:pt>
                <c:pt idx="2">
                  <c:v>Gold</c:v>
                </c:pt>
                <c:pt idx="3">
                  <c:v>Platinum</c:v>
                </c:pt>
              </c:strCache>
            </c:strRef>
          </c:cat>
          <c:val>
            <c:numRef>
              <c:f>'Statut Client'!$B$27:$B$31</c:f>
              <c:numCache>
                <c:formatCode>0.00%</c:formatCode>
                <c:ptCount val="4"/>
                <c:pt idx="0">
                  <c:v>0.83902077151335308</c:v>
                </c:pt>
                <c:pt idx="1">
                  <c:v>0.85225225225225221</c:v>
                </c:pt>
                <c:pt idx="2">
                  <c:v>0.81896551724137934</c:v>
                </c:pt>
                <c:pt idx="3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4C-4CE6-BB9E-41DB8B338F92}"/>
            </c:ext>
          </c:extLst>
        </c:ser>
        <c:ser>
          <c:idx val="1"/>
          <c:order val="1"/>
          <c:tx>
            <c:strRef>
              <c:f>'Statut Client'!$C$25:$C$26</c:f>
              <c:strCache>
                <c:ptCount val="1"/>
                <c:pt idx="0">
                  <c:v>Client perdu</c:v>
                </c:pt>
              </c:strCache>
            </c:strRef>
          </c:tx>
          <c:spPr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'Statut Client'!$A$27:$A$31</c:f>
              <c:strCache>
                <c:ptCount val="4"/>
                <c:pt idx="0">
                  <c:v>Blue</c:v>
                </c:pt>
                <c:pt idx="1">
                  <c:v>Silver</c:v>
                </c:pt>
                <c:pt idx="2">
                  <c:v>Gold</c:v>
                </c:pt>
                <c:pt idx="3">
                  <c:v>Platinum</c:v>
                </c:pt>
              </c:strCache>
            </c:strRef>
          </c:cat>
          <c:val>
            <c:numRef>
              <c:f>'Statut Client'!$C$27:$C$31</c:f>
              <c:numCache>
                <c:formatCode>0.00%</c:formatCode>
                <c:ptCount val="4"/>
                <c:pt idx="0">
                  <c:v>0.16097922848664689</c:v>
                </c:pt>
                <c:pt idx="1">
                  <c:v>0.14774774774774774</c:v>
                </c:pt>
                <c:pt idx="2">
                  <c:v>0.18103448275862069</c:v>
                </c:pt>
                <c:pt idx="3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34C-4CE6-BB9E-41DB8B338F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40"/>
        <c:axId val="954110944"/>
        <c:axId val="954112024"/>
      </c:barChart>
      <c:catAx>
        <c:axId val="954110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954112024"/>
        <c:crosses val="autoZero"/>
        <c:auto val="1"/>
        <c:lblAlgn val="ctr"/>
        <c:lblOffset val="100"/>
        <c:noMultiLvlLbl val="0"/>
      </c:catAx>
      <c:valAx>
        <c:axId val="954112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9541109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[Données+Primero+Bank+WIP FINAL .xlsx]Mois Inactif!Tableau croisé dynamique21</c:name>
    <c:fmtId val="1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Mois</a:t>
            </a:r>
            <a:r>
              <a:rPr lang="fr-FR" baseline="0" dirty="0"/>
              <a:t> inactif</a:t>
            </a:r>
            <a:endParaRPr lang="fr-F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'Mois Inactif'!$B$3:$B$4</c:f>
              <c:strCache>
                <c:ptCount val="1"/>
                <c:pt idx="0">
                  <c:v>Client actuel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cat>
            <c:strRef>
              <c:f>'Mois Inactif'!$A$5:$A$14</c:f>
              <c:strCache>
                <c:ptCount val="9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</c:strCache>
            </c:strRef>
          </c:cat>
          <c:val>
            <c:numRef>
              <c:f>'Mois Inactif'!$B$5:$B$14</c:f>
              <c:numCache>
                <c:formatCode>0.00%</c:formatCode>
                <c:ptCount val="9"/>
                <c:pt idx="0">
                  <c:v>0.48275862068965519</c:v>
                </c:pt>
                <c:pt idx="1">
                  <c:v>0.9543215405284371</c:v>
                </c:pt>
                <c:pt idx="2">
                  <c:v>0.84491163924436319</c:v>
                </c:pt>
                <c:pt idx="3">
                  <c:v>0.84066852367688027</c:v>
                </c:pt>
                <c:pt idx="4">
                  <c:v>0.82384823848238486</c:v>
                </c:pt>
                <c:pt idx="5">
                  <c:v>0.51773049645390068</c:v>
                </c:pt>
                <c:pt idx="6">
                  <c:v>0.3903345724907063</c:v>
                </c:pt>
                <c:pt idx="7">
                  <c:v>0</c:v>
                </c:pt>
                <c:pt idx="8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BFC-4EDE-BC5E-254E146D9469}"/>
            </c:ext>
          </c:extLst>
        </c:ser>
        <c:ser>
          <c:idx val="1"/>
          <c:order val="1"/>
          <c:tx>
            <c:strRef>
              <c:f>'Mois Inactif'!$C$3:$C$4</c:f>
              <c:strCache>
                <c:ptCount val="1"/>
                <c:pt idx="0">
                  <c:v>Client perdu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cat>
            <c:strRef>
              <c:f>'Mois Inactif'!$A$5:$A$14</c:f>
              <c:strCache>
                <c:ptCount val="9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</c:strCache>
            </c:strRef>
          </c:cat>
          <c:val>
            <c:numRef>
              <c:f>'Mois Inactif'!$C$5:$C$14</c:f>
              <c:numCache>
                <c:formatCode>0.00%</c:formatCode>
                <c:ptCount val="9"/>
                <c:pt idx="0">
                  <c:v>0.51724137931034486</c:v>
                </c:pt>
                <c:pt idx="1">
                  <c:v>4.5678459471562918E-2</c:v>
                </c:pt>
                <c:pt idx="2">
                  <c:v>0.15508836075563681</c:v>
                </c:pt>
                <c:pt idx="3">
                  <c:v>0.15933147632311978</c:v>
                </c:pt>
                <c:pt idx="4">
                  <c:v>0.17615176151761516</c:v>
                </c:pt>
                <c:pt idx="5">
                  <c:v>0.48226950354609927</c:v>
                </c:pt>
                <c:pt idx="6">
                  <c:v>0.60966542750929364</c:v>
                </c:pt>
                <c:pt idx="7">
                  <c:v>1</c:v>
                </c:pt>
                <c:pt idx="8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BFC-4EDE-BC5E-254E146D94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9148040"/>
        <c:axId val="1169153800"/>
      </c:lineChart>
      <c:catAx>
        <c:axId val="1169148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69153800"/>
        <c:crosses val="autoZero"/>
        <c:auto val="1"/>
        <c:lblAlgn val="ctr"/>
        <c:lblOffset val="100"/>
        <c:noMultiLvlLbl val="0"/>
      </c:catAx>
      <c:valAx>
        <c:axId val="116915380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69148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'[Données+Primero+Bank+WIP FINAL .xlsx]Feuil2'!$X$3:$X$8</cx:f>
        <cx:lvl ptCount="6">
          <cx:pt idx="0">Carte: Platinum</cx:pt>
          <cx:pt idx="1">Client actuel avec profil type</cx:pt>
          <cx:pt idx="2">Interactions: 5+</cx:pt>
          <cx:pt idx="3">Mois inactifs: 5+</cx:pt>
          <cx:pt idx="4">Utilisation moyenne de la carte: 0</cx:pt>
          <cx:pt idx="5">Durée d'engagement en mois: 36</cx:pt>
        </cx:lvl>
      </cx:strDim>
      <cx:numDim type="val">
        <cx:f>'[Données+Primero+Bank+WIP FINAL .xlsx]Feuil2'!$Y$3:$Y$8</cx:f>
        <cx:lvl ptCount="6" formatCode="Standard">
          <cx:pt idx="0">6</cx:pt>
          <cx:pt idx="1">32</cx:pt>
          <cx:pt idx="2">117</cx:pt>
          <cx:pt idx="3">250</cx:pt>
          <cx:pt idx="4">1503</cx:pt>
          <cx:pt idx="5">1580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fr-FR" sz="1800" b="1" i="0" u="none" strike="noStrike" baseline="0" dirty="0">
                <a:solidFill>
                  <a:srgbClr val="C0791B">
                    <a:lumMod val="65000"/>
                    <a:lumOff val="35000"/>
                  </a:srgbClr>
                </a:solidFill>
                <a:latin typeface="Arial"/>
              </a:rPr>
              <a:t>Client à risque</a:t>
            </a:r>
          </a:p>
        </cx:rich>
      </cx:tx>
    </cx:title>
    <cx:plotArea>
      <cx:plotAreaRegion>
        <cx:series layoutId="funnel" uniqueId="{00000001-DFE0-453A-9C5D-570CFEEFEEEB}">
          <cx:tx>
            <cx:txData>
              <cx:f/>
              <cx:v>Client à risque</cx:v>
            </cx:txData>
          </cx:tx>
          <cx:dataLabels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43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Durée d’engagement : 26% des clients perdus ont 3 ans d’engagement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0568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36892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368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Carte </a:t>
            </a:r>
            <a:r>
              <a:rPr lang="fr-FR" dirty="0" err="1"/>
              <a:t>platinum</a:t>
            </a:r>
            <a:r>
              <a:rPr lang="fr-FR" dirty="0"/>
              <a:t> : 6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Client profil type : 32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Plus de 5 interactions : 117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Plus de 5 mois d’inactivité : 250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Utilisation moyenne de la carte / Crédit renouvelé = 0 : 1503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Durée d’engagement de 36 mois : 1580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Google Shape;32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-FR" dirty="0"/>
              <a:t>1. Répartir les clients selon différents critères pour comprendre le(s) profil(s) type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-FR" dirty="0"/>
              <a:t>2. Mettre en évidence les différences entre clients actuels et perdus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-FR" dirty="0"/>
              <a:t>3. Calculer les clients à risque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6095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3562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Genre 57% de femme parmi les clients perdus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172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Catégorie de revenu annuel : 51% des clients perdus gagnent entre 40 et 80K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Âge : moyenne 45 ans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0559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Personne à charge : 55% des clients perdus ont entre 2 et 3 personnes à charge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</a:pPr>
            <a:r>
              <a:rPr lang="fr-FR" dirty="0"/>
              <a:t>Niveau diplôme : 30% des clients perdus ont une Licence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2343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098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2865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0712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9"/>
          <p:cNvGrpSpPr/>
          <p:nvPr/>
        </p:nvGrpSpPr>
        <p:grpSpPr>
          <a:xfrm>
            <a:off x="6866714" y="1255"/>
            <a:ext cx="2267380" cy="2601741"/>
            <a:chOff x="6790514" y="1255"/>
            <a:chExt cx="2267380" cy="2601741"/>
          </a:xfrm>
        </p:grpSpPr>
        <p:grpSp>
          <p:nvGrpSpPr>
            <p:cNvPr id="11" name="Google Shape;11;p9"/>
            <p:cNvGrpSpPr/>
            <p:nvPr/>
          </p:nvGrpSpPr>
          <p:grpSpPr>
            <a:xfrm>
              <a:off x="7067536" y="1255"/>
              <a:ext cx="1990358" cy="1990303"/>
              <a:chOff x="7067536" y="1255"/>
              <a:chExt cx="1990358" cy="1990303"/>
            </a:xfrm>
          </p:grpSpPr>
          <p:sp>
            <p:nvSpPr>
              <p:cNvPr id="12" name="Google Shape;12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9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" name="Google Shape;15;p9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6" name="Google Shape;16;p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" name="Google Shape;19;p9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20" name="Google Shape;20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18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267" name="Google Shape;267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" name="Google Shape;269;p18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1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6" name="Google Shape;26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33" name="Google Shape;3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34" name="Google Shape;3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" name="Google Shape;3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39" name="Google Shape;3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" name="Google Shape;4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45" name="Google Shape;4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" name="Google Shape;4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50" name="Google Shape;5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3" name="Google Shape;5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54" name="Google Shape;5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" name="Google Shape;5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60" name="Google Shape;6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" name="Google Shape;6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65" name="Google Shape;6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8" name="Google Shape;6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69" name="Google Shape;6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4" name="Google Shape;7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75" name="Google Shape;7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" name="Google Shape;7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80" name="Google Shape;8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4" name="Google Shape;8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85" name="Google Shape;8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8" name="Google Shape;8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89" name="Google Shape;8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" name="Google Shape;9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94" name="Google Shape;9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" name="Google Shape;9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99" name="Google Shape;9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" name="Google Shape;10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105" name="Google Shape;10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9" name="Google Shape;10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110" name="Google Shape;11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" name="Google Shape;11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114" name="Google Shape;11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Google Shape;11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119" name="Google Shape;11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125" name="Google Shape;12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" name="Google Shape;12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130" name="Google Shape;13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" name="Google Shape;13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134" name="Google Shape;13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9" name="Google Shape;13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140" name="Google Shape;14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" name="Google Shape;14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145" name="Google Shape;14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150" name="Google Shape;15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" name="Google Shape;15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154" name="Google Shape;15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8" name="Google Shape;15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1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63" name="Google Shape;163;p12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64" name="Google Shape;164;p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" name="Google Shape;166;p1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67" name="Google Shape;167;p1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0" name="Google Shape;170;p1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71" name="Google Shape;171;p1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" name="Google Shape;175;p1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176" name="Google Shape;176;p1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1" name="Google Shape;181;p1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182" name="Google Shape;182;p1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4" name="Google Shape;184;p1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185" name="Google Shape;185;p1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8" name="Google Shape;188;p1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9" name="Google Shape;189;p1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190" name="Google Shape;190;p1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2" name="Google Shape;192;p1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p1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13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203" name="Google Shape;203;p1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204" name="Google Shape;204;p1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" name="Google Shape;206;p1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207" name="Google Shape;207;p1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1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0" name="Google Shape;210;p1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211" name="Google Shape;211;p1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5" name="Google Shape;215;p13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216" name="Google Shape;216;p1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217" name="Google Shape;217;p1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1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220" name="Google Shape;220;p1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1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224" name="Google Shape;224;p1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1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Google Shape;228;p1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229" name="Google Shape;229;p1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1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4" name="Google Shape;234;p1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38" name="Google Shape;238;p1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" name="Google Shape;240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2" name="Google Shape;242;p14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3" name="Google Shape;243;p1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1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46" name="Google Shape;246;p1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" name="Google Shape;248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1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52" name="Google Shape;252;p1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6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6" name="Google Shape;256;p1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1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59" name="Google Shape;259;p1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" name="Google Shape;26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3" name="Google Shape;263;p17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1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E37A42-2725-096B-DC0B-3BA58743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000" y="763600"/>
            <a:ext cx="7780504" cy="2930576"/>
          </a:xfrm>
        </p:spPr>
        <p:txBody>
          <a:bodyPr/>
          <a:lstStyle/>
          <a:p>
            <a:br>
              <a:rPr lang="fr-FR" dirty="0"/>
            </a:br>
            <a:r>
              <a:rPr lang="fr-FR" dirty="0"/>
              <a:t>Rapport</a:t>
            </a:r>
            <a:r>
              <a:rPr lang="fr-FR" baseline="0" dirty="0"/>
              <a:t> d’analyse – Primero Bank</a:t>
            </a:r>
            <a:endParaRPr lang="fr-F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fr-FR" sz="2200" dirty="0"/>
              <a:t>Durée d’engagement chez les clients actuels et perdus</a:t>
            </a:r>
            <a:br>
              <a:rPr lang="fr-FR" dirty="0"/>
            </a:br>
            <a:r>
              <a:rPr lang="fr-FR" sz="2000" b="0" dirty="0"/>
              <a:t>L’analyse des données – habitude d’utilisation</a:t>
            </a:r>
            <a:br>
              <a:rPr lang="fr-FR" dirty="0"/>
            </a:br>
            <a:endParaRPr b="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661E7A7-ECAA-08F1-1FFD-05ECDEEEFA48}"/>
              </a:ext>
            </a:extLst>
          </p:cNvPr>
          <p:cNvSpPr txBox="1"/>
          <p:nvPr/>
        </p:nvSpPr>
        <p:spPr>
          <a:xfrm>
            <a:off x="1149730" y="1898849"/>
            <a:ext cx="7184570" cy="307777"/>
          </a:xfrm>
          <a:prstGeom prst="rect">
            <a:avLst/>
          </a:prstGeom>
          <a:solidFill>
            <a:srgbClr val="E8AA5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La majorité des clients ont une durée d’engagement de </a:t>
            </a:r>
            <a:r>
              <a:rPr lang="fr-FR" b="1" dirty="0"/>
              <a:t>3 ans</a:t>
            </a:r>
          </a:p>
        </p:txBody>
      </p:sp>
      <p:graphicFrame>
        <p:nvGraphicFramePr>
          <p:cNvPr id="6" name="Graphique 5" descr="Graphique Durée d'engagement en mois / Statut client&#10;Démontre que la majorité des clients ont un engagement de 36 mois">
            <a:extLst>
              <a:ext uri="{FF2B5EF4-FFF2-40B4-BE49-F238E27FC236}">
                <a16:creationId xmlns:a16="http://schemas.microsoft.com/office/drawing/2014/main" id="{66AF9F6D-D63B-0E65-DC19-C06A9BD512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2169085"/>
              </p:ext>
            </p:extLst>
          </p:nvPr>
        </p:nvGraphicFramePr>
        <p:xfrm>
          <a:off x="428171" y="2507600"/>
          <a:ext cx="8447315" cy="23909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7671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731342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fr-FR" sz="2200" dirty="0"/>
              <a:t>Crédit renouvelé et utilisation de carte chez les clients actuels et perdus</a:t>
            </a:r>
            <a:br>
              <a:rPr lang="fr-FR" dirty="0"/>
            </a:br>
            <a:r>
              <a:rPr lang="fr-FR" sz="2000" b="0" dirty="0"/>
              <a:t>L’analyse des données – habitude d’utilisation</a:t>
            </a:r>
            <a:br>
              <a:rPr lang="fr-FR" dirty="0"/>
            </a:br>
            <a:endParaRPr b="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606FAAE-5ECE-B9D7-890E-9D2A26CCC5D1}"/>
              </a:ext>
            </a:extLst>
          </p:cNvPr>
          <p:cNvSpPr txBox="1"/>
          <p:nvPr/>
        </p:nvSpPr>
        <p:spPr>
          <a:xfrm>
            <a:off x="1303800" y="1712686"/>
            <a:ext cx="7600714" cy="2893100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55% </a:t>
            </a:r>
            <a:r>
              <a:rPr lang="fr-FR" dirty="0"/>
              <a:t>des clients perdus n’ont </a:t>
            </a:r>
            <a:r>
              <a:rPr lang="fr-FR" b="1" dirty="0"/>
              <a:t>pas eu de crédit renouvelé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</p:txBody>
      </p:sp>
      <p:grpSp>
        <p:nvGrpSpPr>
          <p:cNvPr id="4" name="Group 8">
            <a:extLst>
              <a:ext uri="{FF2B5EF4-FFF2-40B4-BE49-F238E27FC236}">
                <a16:creationId xmlns:a16="http://schemas.microsoft.com/office/drawing/2014/main" id="{E6238810-703B-46FF-7829-3CD273F4C7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53385" y="3238211"/>
            <a:ext cx="2139015" cy="1672109"/>
            <a:chOff x="0" y="0"/>
            <a:chExt cx="1276610" cy="1165030"/>
          </a:xfrm>
        </p:grpSpPr>
        <p:sp>
          <p:nvSpPr>
            <p:cNvPr id="5" name="Freeform 9">
              <a:extLst>
                <a:ext uri="{FF2B5EF4-FFF2-40B4-BE49-F238E27FC236}">
                  <a16:creationId xmlns:a16="http://schemas.microsoft.com/office/drawing/2014/main" id="{D5BC3CD4-4958-CA08-28A0-69BDBE844E62}"/>
                </a:ext>
              </a:extLst>
            </p:cNvPr>
            <p:cNvSpPr/>
            <p:nvPr/>
          </p:nvSpPr>
          <p:spPr>
            <a:xfrm>
              <a:off x="0" y="0"/>
              <a:ext cx="1276610" cy="1165030"/>
            </a:xfrm>
            <a:custGeom>
              <a:avLst/>
              <a:gdLst/>
              <a:ahLst/>
              <a:cxnLst/>
              <a:rect l="l" t="t" r="r" b="b"/>
              <a:pathLst>
                <a:path w="1276610" h="1165030">
                  <a:moveTo>
                    <a:pt x="5403" y="0"/>
                  </a:moveTo>
                  <a:lnTo>
                    <a:pt x="1271207" y="0"/>
                  </a:lnTo>
                  <a:cubicBezTo>
                    <a:pt x="1272640" y="0"/>
                    <a:pt x="1274014" y="569"/>
                    <a:pt x="1275028" y="1582"/>
                  </a:cubicBezTo>
                  <a:cubicBezTo>
                    <a:pt x="1276041" y="2596"/>
                    <a:pt x="1276610" y="3970"/>
                    <a:pt x="1276610" y="5403"/>
                  </a:cubicBezTo>
                  <a:lnTo>
                    <a:pt x="1276610" y="1159627"/>
                  </a:lnTo>
                  <a:cubicBezTo>
                    <a:pt x="1276610" y="1161060"/>
                    <a:pt x="1276041" y="1162434"/>
                    <a:pt x="1275028" y="1163447"/>
                  </a:cubicBezTo>
                  <a:cubicBezTo>
                    <a:pt x="1274014" y="1164460"/>
                    <a:pt x="1272640" y="1165030"/>
                    <a:pt x="1271207" y="1165030"/>
                  </a:cubicBezTo>
                  <a:lnTo>
                    <a:pt x="5403" y="1165030"/>
                  </a:lnTo>
                  <a:cubicBezTo>
                    <a:pt x="3970" y="1165030"/>
                    <a:pt x="2596" y="1164460"/>
                    <a:pt x="1582" y="1163447"/>
                  </a:cubicBezTo>
                  <a:cubicBezTo>
                    <a:pt x="569" y="1162434"/>
                    <a:pt x="0" y="1161060"/>
                    <a:pt x="0" y="1159627"/>
                  </a:cubicBezTo>
                  <a:lnTo>
                    <a:pt x="0" y="5403"/>
                  </a:lnTo>
                  <a:cubicBezTo>
                    <a:pt x="0" y="3970"/>
                    <a:pt x="569" y="2596"/>
                    <a:pt x="1582" y="1582"/>
                  </a:cubicBezTo>
                  <a:cubicBezTo>
                    <a:pt x="2596" y="569"/>
                    <a:pt x="3970" y="0"/>
                    <a:pt x="5403" y="0"/>
                  </a:cubicBezTo>
                  <a:close/>
                </a:path>
              </a:pathLst>
            </a:custGeom>
            <a:blipFill>
              <a:blip r:embed="rId3"/>
              <a:stretch>
                <a:fillRect t="-4788" b="-4788"/>
              </a:stretch>
            </a:blipFill>
          </p:spPr>
          <p:txBody>
            <a:bodyPr/>
            <a:lstStyle/>
            <a:p>
              <a:endParaRPr lang="fr-FR" dirty="0"/>
            </a:p>
          </p:txBody>
        </p:sp>
      </p:grpSp>
      <p:sp>
        <p:nvSpPr>
          <p:cNvPr id="6" name="Freeform 13">
            <a:extLst>
              <a:ext uri="{FF2B5EF4-FFF2-40B4-BE49-F238E27FC236}">
                <a16:creationId xmlns:a16="http://schemas.microsoft.com/office/drawing/2014/main" id="{725F435C-B1B3-FFCF-422F-94966736F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37779" y="1317008"/>
            <a:ext cx="1897363" cy="1589965"/>
          </a:xfrm>
          <a:custGeom>
            <a:avLst/>
            <a:gdLst/>
            <a:ahLst/>
            <a:cxnLst/>
            <a:rect l="l" t="t" r="r" b="b"/>
            <a:pathLst>
              <a:path w="4947833" h="4947833">
                <a:moveTo>
                  <a:pt x="0" y="0"/>
                </a:moveTo>
                <a:lnTo>
                  <a:pt x="4947833" y="0"/>
                </a:lnTo>
                <a:lnTo>
                  <a:pt x="4947833" y="4947833"/>
                </a:lnTo>
                <a:lnTo>
                  <a:pt x="0" y="49478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BF62262-F0BA-A504-E4D4-0D31CD5D47E2}"/>
              </a:ext>
            </a:extLst>
          </p:cNvPr>
          <p:cNvSpPr txBox="1"/>
          <p:nvPr/>
        </p:nvSpPr>
        <p:spPr>
          <a:xfrm>
            <a:off x="2692400" y="3243019"/>
            <a:ext cx="62121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fr-FR" dirty="0"/>
              <a:t>Presque </a:t>
            </a:r>
            <a:r>
              <a:rPr lang="fr-FR" b="1" dirty="0"/>
              <a:t>autant (54%) </a:t>
            </a:r>
            <a:r>
              <a:rPr lang="fr-FR" dirty="0"/>
              <a:t>n’ont</a:t>
            </a:r>
            <a:r>
              <a:rPr lang="fr-FR" b="1" dirty="0"/>
              <a:t> pas utilisé leur carte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endParaRPr lang="fr-FR" b="1" dirty="0"/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02487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fr-FR" sz="2200" dirty="0"/>
              <a:t>Nb Transactions chez les clients actuels et perdus</a:t>
            </a:r>
            <a:br>
              <a:rPr lang="fr-FR" dirty="0"/>
            </a:br>
            <a:r>
              <a:rPr lang="fr-FR" sz="2000" b="0" dirty="0"/>
              <a:t>L’analyse des données – habitude d’utilisation</a:t>
            </a:r>
            <a:br>
              <a:rPr lang="fr-FR" dirty="0"/>
            </a:br>
            <a:endParaRPr lang="fr-FR" b="0" dirty="0"/>
          </a:p>
        </p:txBody>
      </p:sp>
      <p:graphicFrame>
        <p:nvGraphicFramePr>
          <p:cNvPr id="3" name="Graphique 2" descr="Graphique Nombre de Transaction / Statut Client.&#10;Le graphique montre que les clients perdus effectuent en moyenne 45 Transactions contre presque 69 pour les clients actuels&#10;">
            <a:extLst>
              <a:ext uri="{FF2B5EF4-FFF2-40B4-BE49-F238E27FC236}">
                <a16:creationId xmlns:a16="http://schemas.microsoft.com/office/drawing/2014/main" id="{1EC32047-CD22-5516-17E1-20EE879DCA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8103701"/>
              </p:ext>
            </p:extLst>
          </p:nvPr>
        </p:nvGraphicFramePr>
        <p:xfrm>
          <a:off x="1084416" y="2129051"/>
          <a:ext cx="7249883" cy="3014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ZoneTexte 1">
            <a:extLst>
              <a:ext uri="{FF2B5EF4-FFF2-40B4-BE49-F238E27FC236}">
                <a16:creationId xmlns:a16="http://schemas.microsoft.com/office/drawing/2014/main" id="{1393AB8E-F8F6-F556-E8A2-1D6F25F2951F}"/>
              </a:ext>
            </a:extLst>
          </p:cNvPr>
          <p:cNvSpPr txBox="1"/>
          <p:nvPr/>
        </p:nvSpPr>
        <p:spPr>
          <a:xfrm>
            <a:off x="1084417" y="1481097"/>
            <a:ext cx="7249883" cy="523220"/>
          </a:xfrm>
          <a:prstGeom prst="rect">
            <a:avLst/>
          </a:prstGeom>
          <a:solidFill>
            <a:srgbClr val="E8AA5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clients perdus effectuent </a:t>
            </a:r>
            <a:r>
              <a:rPr lang="fr-FR" b="1" dirty="0"/>
              <a:t>en moyenne 45 Transactions </a:t>
            </a:r>
            <a:r>
              <a:rPr lang="fr-FR" dirty="0"/>
              <a:t>contre presque 69 pour les clients actuels</a:t>
            </a:r>
          </a:p>
        </p:txBody>
      </p:sp>
    </p:spTree>
    <p:extLst>
      <p:ext uri="{BB962C8B-B14F-4D97-AF65-F5344CB8AC3E}">
        <p14:creationId xmlns:p14="http://schemas.microsoft.com/office/powerpoint/2010/main" val="3898561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Calcul des clients à risques</a:t>
            </a:r>
            <a:br>
              <a:rPr lang="fr-FR" dirty="0"/>
            </a:br>
            <a:r>
              <a:rPr lang="fr-FR" sz="2000" b="0" dirty="0"/>
              <a:t>L’analyse des données</a:t>
            </a:r>
            <a:br>
              <a:rPr lang="fr-FR" dirty="0"/>
            </a:br>
            <a:endParaRPr b="0" dirty="0"/>
          </a:p>
        </p:txBody>
      </p:sp>
      <mc:AlternateContent xmlns:mc="http://schemas.openxmlformats.org/markup-compatibility/2006">
        <mc:Choice xmlns:cx2="http://schemas.microsoft.com/office/drawing/2015/10/21/chartex" Requires="cx2">
          <p:graphicFrame>
            <p:nvGraphicFramePr>
              <p:cNvPr id="2" name="Graphique 1">
                <a:extLst>
                  <a:ext uri="{FF2B5EF4-FFF2-40B4-BE49-F238E27FC236}">
                    <a16:creationId xmlns:a16="http://schemas.microsoft.com/office/drawing/2014/main" id="{25462AF2-B971-E357-51F6-4C1ECC7DF54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283933896"/>
                  </p:ext>
                </p:extLst>
              </p:nvPr>
            </p:nvGraphicFramePr>
            <p:xfrm>
              <a:off x="580570" y="1597875"/>
              <a:ext cx="8164287" cy="325715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2" name="Graphique 1">
                <a:extLst>
                  <a:ext uri="{FF2B5EF4-FFF2-40B4-BE49-F238E27FC236}">
                    <a16:creationId xmlns:a16="http://schemas.microsoft.com/office/drawing/2014/main" id="{25462AF2-B971-E357-51F6-4C1ECC7DF5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0570" y="1597875"/>
                <a:ext cx="8164287" cy="325715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Bilan et recommandations</a:t>
            </a:r>
            <a:br>
              <a:rPr lang="fr-FR" dirty="0"/>
            </a:br>
            <a:endParaRPr b="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AB306DF-8892-F04E-C5EE-A85D65ED5AD0}"/>
              </a:ext>
            </a:extLst>
          </p:cNvPr>
          <p:cNvSpPr txBox="1"/>
          <p:nvPr/>
        </p:nvSpPr>
        <p:spPr>
          <a:xfrm>
            <a:off x="1126378" y="1448365"/>
            <a:ext cx="7355706" cy="3466205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15000"/>
              </a:lnSpc>
              <a:buFont typeface="Wingdings" panose="05000000000000000000" pitchFamily="2" charset="2"/>
              <a:buChar char="à"/>
            </a:pPr>
            <a:r>
              <a:rPr lang="fr-FR" sz="1800" b="1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Inciter</a:t>
            </a:r>
            <a:r>
              <a:rPr lang="fr-FR" sz="1800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les clients à </a:t>
            </a:r>
            <a:r>
              <a:rPr lang="fr-FR" sz="1800" b="1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utiliser leurs comptes </a:t>
            </a:r>
            <a:r>
              <a:rPr lang="fr-FR" sz="1800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et à</a:t>
            </a:r>
          </a:p>
          <a:p>
            <a:pPr>
              <a:lnSpc>
                <a:spcPct val="115000"/>
              </a:lnSpc>
            </a:pPr>
            <a:r>
              <a:rPr lang="fr-FR" sz="1800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fr-FR" sz="1800" b="1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effectuer des transactions</a:t>
            </a:r>
          </a:p>
          <a:p>
            <a:pPr marL="285750" indent="-285750">
              <a:lnSpc>
                <a:spcPct val="115000"/>
              </a:lnSpc>
              <a:buFont typeface="Wingdings" panose="05000000000000000000" pitchFamily="2" charset="2"/>
              <a:buChar char="à"/>
            </a:pPr>
            <a:endParaRPr lang="fr-FR" sz="1800" dirty="0">
              <a:solidFill>
                <a:schemeClr val="bg2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pPr>
              <a:lnSpc>
                <a:spcPct val="115000"/>
              </a:lnSpc>
            </a:pPr>
            <a:endParaRPr lang="fr-FR" sz="1800" dirty="0">
              <a:solidFill>
                <a:schemeClr val="bg2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pPr marL="285750" indent="-285750">
              <a:lnSpc>
                <a:spcPct val="115000"/>
              </a:lnSpc>
              <a:buFont typeface="Wingdings" panose="05000000000000000000" pitchFamily="2" charset="2"/>
              <a:buChar char="à"/>
            </a:pPr>
            <a:endParaRPr lang="fr-FR" sz="1800" dirty="0">
              <a:solidFill>
                <a:schemeClr val="bg2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pPr marL="285750" indent="-285750">
              <a:lnSpc>
                <a:spcPct val="115000"/>
              </a:lnSpc>
              <a:buFont typeface="Wingdings" panose="05000000000000000000" pitchFamily="2" charset="2"/>
              <a:buChar char="à"/>
            </a:pPr>
            <a:endParaRPr lang="fr-FR" sz="1800" dirty="0">
              <a:solidFill>
                <a:schemeClr val="bg2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pPr marL="285750" indent="-285750">
              <a:lnSpc>
                <a:spcPct val="115000"/>
              </a:lnSpc>
              <a:buFont typeface="Wingdings" panose="05000000000000000000" pitchFamily="2" charset="2"/>
              <a:buChar char="à"/>
            </a:pPr>
            <a:endParaRPr lang="fr-FR" sz="1800" dirty="0">
              <a:solidFill>
                <a:schemeClr val="bg2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pPr marL="285750" indent="-285750">
              <a:lnSpc>
                <a:spcPct val="115000"/>
              </a:lnSpc>
              <a:buFont typeface="Wingdings" panose="05000000000000000000" pitchFamily="2" charset="2"/>
              <a:buChar char="à"/>
            </a:pPr>
            <a:endParaRPr lang="fr-FR" sz="1800" dirty="0">
              <a:solidFill>
                <a:schemeClr val="bg2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pPr>
              <a:lnSpc>
                <a:spcPct val="115000"/>
              </a:lnSpc>
            </a:pPr>
            <a:endParaRPr lang="fr-FR" sz="1800" dirty="0">
              <a:solidFill>
                <a:schemeClr val="bg2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pPr marL="285750" indent="-285750">
              <a:lnSpc>
                <a:spcPct val="115000"/>
              </a:lnSpc>
              <a:buFont typeface="Wingdings" panose="05000000000000000000" pitchFamily="2" charset="2"/>
              <a:buChar char="à"/>
            </a:pPr>
            <a:endParaRPr lang="fr-FR" sz="1800" b="0" i="0" u="none" strike="noStrike" cap="none" dirty="0">
              <a:solidFill>
                <a:schemeClr val="bg2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DC66924-AF2C-D5A6-F87E-0A1403DAEFE5}"/>
              </a:ext>
            </a:extLst>
          </p:cNvPr>
          <p:cNvSpPr txBox="1"/>
          <p:nvPr/>
        </p:nvSpPr>
        <p:spPr>
          <a:xfrm>
            <a:off x="1395923" y="2590681"/>
            <a:ext cx="6846254" cy="2295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15000"/>
              </a:lnSpc>
              <a:buFont typeface="Arial" panose="020B0604020202020204" pitchFamily="34" charset="0"/>
              <a:buNone/>
            </a:pPr>
            <a:endParaRPr lang="fr-FR" sz="1800" b="1" i="0" u="none" strike="noStrike" cap="none" dirty="0">
              <a:solidFill>
                <a:schemeClr val="bg2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pPr marL="0" indent="0" algn="ctr"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fr-FR" sz="1800" b="1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lang="fr-FR" sz="1800" b="1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Arial"/>
              </a:rPr>
              <a:t> Faire un retour </a:t>
            </a:r>
            <a:r>
              <a:rPr lang="fr-FR" sz="1800" b="0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Arial"/>
              </a:rPr>
              <a:t>au Service clients pour </a:t>
            </a:r>
            <a:r>
              <a:rPr lang="fr-FR" sz="1800" b="1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Arial"/>
              </a:rPr>
              <a:t>éviter trop d’interactions</a:t>
            </a:r>
          </a:p>
          <a:p>
            <a:pPr marL="0" indent="0">
              <a:lnSpc>
                <a:spcPct val="115000"/>
              </a:lnSpc>
              <a:buFont typeface="Arial" panose="020B0604020202020204" pitchFamily="34" charset="0"/>
              <a:buNone/>
            </a:pPr>
            <a:endParaRPr lang="fr-FR" sz="1800" b="0" i="0" u="none" strike="noStrike" cap="none" dirty="0">
              <a:solidFill>
                <a:schemeClr val="bg2"/>
              </a:solidFill>
              <a:effectLst/>
              <a:latin typeface="+mn-lt"/>
              <a:ea typeface="+mn-ea"/>
              <a:cs typeface="+mn-cs"/>
              <a:sym typeface="Arial"/>
            </a:endParaRPr>
          </a:p>
          <a:p>
            <a:pPr marL="0" indent="0">
              <a:lnSpc>
                <a:spcPct val="115000"/>
              </a:lnSpc>
              <a:buFont typeface="Arial" panose="020B0604020202020204" pitchFamily="34" charset="0"/>
              <a:buNone/>
            </a:pPr>
            <a:endParaRPr lang="fr-FR" sz="1800" b="0" i="0" u="none" strike="noStrike" cap="none" dirty="0">
              <a:solidFill>
                <a:schemeClr val="bg2"/>
              </a:solidFill>
              <a:effectLst/>
              <a:latin typeface="+mn-lt"/>
              <a:ea typeface="+mn-ea"/>
              <a:cs typeface="+mn-cs"/>
              <a:sym typeface="Arial"/>
            </a:endParaRPr>
          </a:p>
          <a:p>
            <a:pPr marL="0" indent="0">
              <a:lnSpc>
                <a:spcPct val="115000"/>
              </a:lnSpc>
              <a:buFont typeface="Arial" panose="020B0604020202020204" pitchFamily="34" charset="0"/>
              <a:buNone/>
            </a:pPr>
            <a:endParaRPr lang="fr-FR" sz="1800" b="0" i="0" u="none" strike="noStrike" cap="none" dirty="0">
              <a:solidFill>
                <a:schemeClr val="bg2"/>
              </a:solidFill>
              <a:effectLst/>
              <a:latin typeface="+mn-lt"/>
              <a:ea typeface="+mn-ea"/>
              <a:cs typeface="+mn-cs"/>
              <a:sym typeface="Arial"/>
            </a:endParaRPr>
          </a:p>
          <a:p>
            <a:pPr marL="0" indent="0">
              <a:lnSpc>
                <a:spcPct val="115000"/>
              </a:lnSpc>
              <a:buFont typeface="Arial" panose="020B0604020202020204" pitchFamily="34" charset="0"/>
              <a:buNone/>
            </a:pPr>
            <a:endParaRPr lang="fr-FR" sz="1800" b="0" i="0" u="none" strike="noStrike" cap="none" dirty="0">
              <a:solidFill>
                <a:schemeClr val="bg2"/>
              </a:solidFill>
              <a:effectLst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892027C-5745-2AAE-8C3A-19749EAD2B2C}"/>
              </a:ext>
            </a:extLst>
          </p:cNvPr>
          <p:cNvSpPr txBox="1"/>
          <p:nvPr/>
        </p:nvSpPr>
        <p:spPr>
          <a:xfrm>
            <a:off x="2072810" y="3954743"/>
            <a:ext cx="6334212" cy="38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r"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fr-FR" sz="1800" b="0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lang="fr-FR" sz="1800" b="0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Arial"/>
              </a:rPr>
              <a:t> Faire en sorte de </a:t>
            </a:r>
            <a:r>
              <a:rPr lang="fr-FR" sz="1800" b="1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Arial"/>
              </a:rPr>
              <a:t>fidéliser</a:t>
            </a:r>
            <a:r>
              <a:rPr lang="fr-FR" sz="1800" b="0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Arial"/>
              </a:rPr>
              <a:t> la clientèle de l’offre </a:t>
            </a:r>
            <a:r>
              <a:rPr lang="fr-FR" sz="1800" b="1" i="0" u="none" strike="noStrike" cap="none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  <a:sym typeface="Arial"/>
              </a:rPr>
              <a:t>Platinum</a:t>
            </a:r>
            <a:endParaRPr lang="fr-FR" b="1" dirty="0"/>
          </a:p>
        </p:txBody>
      </p:sp>
      <p:sp>
        <p:nvSpPr>
          <p:cNvPr id="4" name="Freeform 11">
            <a:extLst>
              <a:ext uri="{FF2B5EF4-FFF2-40B4-BE49-F238E27FC236}">
                <a16:creationId xmlns:a16="http://schemas.microsoft.com/office/drawing/2014/main" id="{0C0279CB-8C73-E688-3D46-896B46D0EAB2}"/>
              </a:ext>
            </a:extLst>
          </p:cNvPr>
          <p:cNvSpPr/>
          <p:nvPr/>
        </p:nvSpPr>
        <p:spPr>
          <a:xfrm>
            <a:off x="416257" y="3577918"/>
            <a:ext cx="1656553" cy="1453661"/>
          </a:xfrm>
          <a:custGeom>
            <a:avLst/>
            <a:gdLst/>
            <a:ahLst/>
            <a:cxnLst/>
            <a:rect l="l" t="t" r="r" b="b"/>
            <a:pathLst>
              <a:path w="5778062" h="5778062">
                <a:moveTo>
                  <a:pt x="0" y="0"/>
                </a:moveTo>
                <a:lnTo>
                  <a:pt x="5778062" y="0"/>
                </a:lnTo>
                <a:lnTo>
                  <a:pt x="5778062" y="5778062"/>
                </a:lnTo>
                <a:lnTo>
                  <a:pt x="0" y="57780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8B25AAF1-3BE0-885B-54CA-B59B731BC978}"/>
              </a:ext>
            </a:extLst>
          </p:cNvPr>
          <p:cNvSpPr/>
          <p:nvPr/>
        </p:nvSpPr>
        <p:spPr>
          <a:xfrm>
            <a:off x="6851175" y="1098225"/>
            <a:ext cx="1856097" cy="1658018"/>
          </a:xfrm>
          <a:custGeom>
            <a:avLst/>
            <a:gdLst/>
            <a:ahLst/>
            <a:cxnLst/>
            <a:rect l="l" t="t" r="r" b="b"/>
            <a:pathLst>
              <a:path w="5778062" h="5778062">
                <a:moveTo>
                  <a:pt x="0" y="0"/>
                </a:moveTo>
                <a:lnTo>
                  <a:pt x="5778062" y="0"/>
                </a:lnTo>
                <a:lnTo>
                  <a:pt x="5778062" y="5778062"/>
                </a:lnTo>
                <a:lnTo>
                  <a:pt x="0" y="57780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396114-EA3B-80CC-5488-3C5605A9D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800" y="1899822"/>
            <a:ext cx="5692500" cy="615600"/>
          </a:xfrm>
        </p:spPr>
        <p:txBody>
          <a:bodyPr>
            <a:normAutofit/>
          </a:bodyPr>
          <a:lstStyle/>
          <a:p>
            <a:pPr algn="l"/>
            <a:r>
              <a:rPr lang="fr-FR" sz="2000" dirty="0"/>
              <a:t>Conclusion</a:t>
            </a:r>
          </a:p>
        </p:txBody>
      </p:sp>
      <p:sp>
        <p:nvSpPr>
          <p:cNvPr id="325" name="Google Shape;325;p7"/>
          <p:cNvSpPr txBox="1"/>
          <p:nvPr/>
        </p:nvSpPr>
        <p:spPr>
          <a:xfrm>
            <a:off x="778800" y="2914107"/>
            <a:ext cx="75864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Ce rapport permettra de comprendre les causes et les conséquences des clients à risques et ainsi avoir une approche proactive afin de le réduire</a:t>
            </a:r>
            <a:endParaRPr sz="1400" b="0" i="0" u="none" strike="noStrike" cap="none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dirty="0"/>
              <a:t>Notre compréhension de vos enjeux</a:t>
            </a:r>
            <a:endParaRPr dirty="0"/>
          </a:p>
        </p:txBody>
      </p:sp>
      <p:sp>
        <p:nvSpPr>
          <p:cNvPr id="283" name="Google Shape;283;p2"/>
          <p:cNvSpPr txBox="1">
            <a:spLocks noGrp="1"/>
          </p:cNvSpPr>
          <p:nvPr>
            <p:ph type="body" idx="1"/>
          </p:nvPr>
        </p:nvSpPr>
        <p:spPr>
          <a:xfrm>
            <a:off x="1317448" y="1597874"/>
            <a:ext cx="7116868" cy="3178842"/>
          </a:xfrm>
          <a:prstGeom prst="rect">
            <a:avLst/>
          </a:prstGeom>
          <a:solidFill>
            <a:srgbClr val="E8AA59"/>
          </a:solidFill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88950" indent="-342900" algn="l">
              <a:buFont typeface="+mj-lt"/>
              <a:buAutoNum type="arabicPeriod"/>
            </a:pPr>
            <a:endParaRPr lang="fr-FR" b="1" i="0" dirty="0">
              <a:solidFill>
                <a:srgbClr val="271A38"/>
              </a:solidFill>
              <a:effectLst/>
              <a:latin typeface="+mn-lt"/>
            </a:endParaRPr>
          </a:p>
          <a:p>
            <a:pPr marL="488950" indent="-342900" algn="l">
              <a:buFont typeface="+mj-lt"/>
              <a:buAutoNum type="arabicPeriod"/>
            </a:pPr>
            <a:r>
              <a:rPr lang="fr-FR" sz="1400" b="1" i="0" dirty="0">
                <a:solidFill>
                  <a:srgbClr val="271A38"/>
                </a:solidFill>
                <a:effectLst/>
                <a:latin typeface="+mn-lt"/>
              </a:rPr>
              <a:t>Comprendre</a:t>
            </a:r>
            <a:r>
              <a:rPr lang="fr-FR" b="1" i="0" dirty="0">
                <a:solidFill>
                  <a:srgbClr val="271A38"/>
                </a:solidFill>
                <a:effectLst/>
                <a:latin typeface="+mn-lt"/>
              </a:rPr>
              <a:t> </a:t>
            </a:r>
            <a:r>
              <a:rPr lang="fr-FR" b="0" i="0" dirty="0">
                <a:solidFill>
                  <a:srgbClr val="271A38"/>
                </a:solidFill>
                <a:effectLst/>
                <a:latin typeface="+mn-lt"/>
              </a:rPr>
              <a:t>le(s) profil(s) type des clients qui</a:t>
            </a:r>
            <a:r>
              <a:rPr lang="fr-FR" b="1" i="0" dirty="0">
                <a:solidFill>
                  <a:srgbClr val="271A38"/>
                </a:solidFill>
                <a:effectLst/>
                <a:latin typeface="+mn-lt"/>
              </a:rPr>
              <a:t> quittent </a:t>
            </a:r>
            <a:r>
              <a:rPr lang="fr-FR" b="0" i="0" dirty="0">
                <a:solidFill>
                  <a:srgbClr val="271A38"/>
                </a:solidFill>
                <a:effectLst/>
                <a:latin typeface="+mn-lt"/>
              </a:rPr>
              <a:t>la banque</a:t>
            </a:r>
          </a:p>
          <a:p>
            <a:pPr marL="488950" indent="-342900" algn="l">
              <a:buFont typeface="+mj-lt"/>
              <a:buAutoNum type="arabicPeriod"/>
            </a:pPr>
            <a:endParaRPr lang="fr-FR" dirty="0">
              <a:solidFill>
                <a:srgbClr val="271A38"/>
              </a:solidFill>
              <a:latin typeface="+mn-lt"/>
            </a:endParaRPr>
          </a:p>
          <a:p>
            <a:pPr marL="1403350" lvl="2" indent="-342900">
              <a:buFont typeface="+mj-lt"/>
              <a:buAutoNum type="arabicPeriod"/>
            </a:pPr>
            <a:endParaRPr lang="fr-FR" dirty="0">
              <a:solidFill>
                <a:srgbClr val="271A38"/>
              </a:solidFill>
              <a:latin typeface="+mn-lt"/>
            </a:endParaRPr>
          </a:p>
          <a:p>
            <a:pPr marL="946150" lvl="1" indent="-342900">
              <a:lnSpc>
                <a:spcPct val="150000"/>
              </a:lnSpc>
              <a:buFont typeface="+mj-lt"/>
              <a:buAutoNum type="arabicPeriod" startAt="2"/>
            </a:pPr>
            <a:r>
              <a:rPr lang="fr-FR" sz="1400" b="1" i="0" dirty="0">
                <a:solidFill>
                  <a:srgbClr val="271A38"/>
                </a:solidFill>
                <a:effectLst/>
                <a:latin typeface="+mn-lt"/>
              </a:rPr>
              <a:t>Identifier </a:t>
            </a:r>
            <a:r>
              <a:rPr lang="fr-FR" sz="1400" b="0" i="0" dirty="0">
                <a:solidFill>
                  <a:srgbClr val="271A38"/>
                </a:solidFill>
                <a:effectLst/>
                <a:latin typeface="+mn-lt"/>
              </a:rPr>
              <a:t>les habitudes d’utilisations de nos clients</a:t>
            </a:r>
          </a:p>
          <a:p>
            <a:pPr marL="946150" lvl="1" indent="-342900">
              <a:buFont typeface="+mj-lt"/>
              <a:buAutoNum type="arabicPeriod" startAt="2"/>
            </a:pPr>
            <a:endParaRPr lang="fr-FR" sz="1400" b="0" i="0" dirty="0">
              <a:solidFill>
                <a:srgbClr val="271A38"/>
              </a:solidFill>
              <a:effectLst/>
              <a:latin typeface="+mn-lt"/>
            </a:endParaRPr>
          </a:p>
          <a:p>
            <a:pPr marL="488950" indent="-342900" algn="ctr">
              <a:buFont typeface="+mj-lt"/>
              <a:buAutoNum type="arabicPeriod" startAt="3"/>
            </a:pPr>
            <a:endParaRPr lang="fr-FR" b="1" i="0" dirty="0">
              <a:solidFill>
                <a:srgbClr val="271A38"/>
              </a:solidFill>
              <a:effectLst/>
              <a:latin typeface="+mn-lt"/>
            </a:endParaRPr>
          </a:p>
          <a:p>
            <a:pPr marL="1860550" lvl="3" indent="-342900">
              <a:buFont typeface="+mj-lt"/>
              <a:buAutoNum type="arabicPeriod" startAt="3"/>
            </a:pPr>
            <a:r>
              <a:rPr lang="fr-FR" sz="1400" b="1" i="0" dirty="0">
                <a:solidFill>
                  <a:srgbClr val="271A38"/>
                </a:solidFill>
                <a:effectLst/>
                <a:latin typeface="+mn-lt"/>
              </a:rPr>
              <a:t>Déduire</a:t>
            </a:r>
            <a:r>
              <a:rPr lang="fr-FR" sz="1400" b="0" i="0" dirty="0">
                <a:solidFill>
                  <a:srgbClr val="271A38"/>
                </a:solidFill>
                <a:effectLst/>
                <a:latin typeface="+mn-lt"/>
              </a:rPr>
              <a:t> les clients à risque</a:t>
            </a:r>
          </a:p>
          <a:p>
            <a:pPr marL="1860550" lvl="3" indent="-342900">
              <a:buFont typeface="+mj-lt"/>
              <a:buAutoNum type="arabicPeriod" startAt="3"/>
            </a:pPr>
            <a:endParaRPr lang="fr-FR" sz="1400" b="0" i="0" dirty="0">
              <a:solidFill>
                <a:srgbClr val="271A38"/>
              </a:solidFill>
              <a:effectLst/>
              <a:latin typeface="+mn-lt"/>
            </a:endParaRPr>
          </a:p>
          <a:p>
            <a:pPr marL="1860550" lvl="3" indent="-342900">
              <a:buFont typeface="+mj-lt"/>
              <a:buAutoNum type="arabicPeriod" startAt="3"/>
            </a:pPr>
            <a:endParaRPr lang="fr-FR" sz="1400" b="0" i="0" dirty="0">
              <a:solidFill>
                <a:srgbClr val="271A38"/>
              </a:solidFill>
              <a:effectLst/>
              <a:latin typeface="+mn-lt"/>
            </a:endParaRPr>
          </a:p>
          <a:p>
            <a:pPr marL="2317750" lvl="4" indent="-342900">
              <a:buFont typeface="+mj-lt"/>
              <a:buAutoNum type="arabicPeriod" startAt="4"/>
            </a:pPr>
            <a:r>
              <a:rPr lang="fr-FR" sz="1400" b="1" dirty="0">
                <a:solidFill>
                  <a:srgbClr val="271A38"/>
                </a:solidFill>
                <a:latin typeface="+mn-lt"/>
              </a:rPr>
              <a:t>Etablir</a:t>
            </a:r>
            <a:r>
              <a:rPr lang="fr-FR" sz="1400" dirty="0">
                <a:solidFill>
                  <a:srgbClr val="271A38"/>
                </a:solidFill>
                <a:latin typeface="+mn-lt"/>
              </a:rPr>
              <a:t> un Bilan et recommandation</a:t>
            </a:r>
            <a:endParaRPr lang="fr-FR" sz="1400" b="0" i="0" dirty="0">
              <a:solidFill>
                <a:srgbClr val="271A38"/>
              </a:solidFill>
              <a:effectLst/>
              <a:latin typeface="+mn-lt"/>
            </a:endParaRPr>
          </a:p>
          <a:p>
            <a:pPr marL="488950" indent="-342900" algn="ctr">
              <a:buFont typeface="+mj-lt"/>
              <a:buAutoNum type="arabicPeriod" startAt="3"/>
            </a:pPr>
            <a:endParaRPr lang="fr-FR" dirty="0">
              <a:solidFill>
                <a:srgbClr val="271A38"/>
              </a:solidFill>
              <a:latin typeface="+mn-lt"/>
            </a:endParaRPr>
          </a:p>
          <a:p>
            <a:pPr marL="488950" indent="-342900" algn="ctr">
              <a:buFont typeface="+mj-lt"/>
              <a:buAutoNum type="arabicPeriod" startAt="3"/>
            </a:pPr>
            <a:endParaRPr lang="fr-FR" dirty="0">
              <a:solidFill>
                <a:srgbClr val="271A38"/>
              </a:solidFill>
              <a:latin typeface="+mn-lt"/>
            </a:endParaRPr>
          </a:p>
          <a:p>
            <a:pPr marL="488950" indent="-342900" algn="ctr">
              <a:buFont typeface="+mj-lt"/>
              <a:buAutoNum type="arabicPeriod" startAt="3"/>
            </a:pPr>
            <a:endParaRPr lang="fr-FR" b="0" i="0" dirty="0">
              <a:solidFill>
                <a:srgbClr val="271A38"/>
              </a:solidFill>
              <a:effectLst/>
              <a:latin typeface="+mn-lt"/>
            </a:endParaRPr>
          </a:p>
          <a:p>
            <a:pPr marL="488950" indent="-342900" algn="ctr">
              <a:buFont typeface="+mj-lt"/>
              <a:buAutoNum type="arabicPeriod" startAt="3"/>
            </a:pPr>
            <a:endParaRPr lang="fr-FR" b="0" i="0" dirty="0">
              <a:solidFill>
                <a:srgbClr val="271A38"/>
              </a:solidFill>
              <a:effectLst/>
              <a:latin typeface="+mn-lt"/>
            </a:endParaRPr>
          </a:p>
          <a:p>
            <a:pPr marL="488950" indent="-342900" algn="l">
              <a:buFont typeface="+mj-lt"/>
              <a:buAutoNum type="arabicPeriod" startAt="3"/>
            </a:pPr>
            <a:endParaRPr lang="fr-FR" dirty="0">
              <a:solidFill>
                <a:srgbClr val="271A38"/>
              </a:solidFill>
              <a:latin typeface="+mn-lt"/>
            </a:endParaRPr>
          </a:p>
          <a:p>
            <a:pPr marL="488950" indent="-342900" algn="l">
              <a:buFont typeface="+mj-lt"/>
              <a:buAutoNum type="arabicPeriod"/>
            </a:pPr>
            <a:endParaRPr lang="fr-FR" b="0" i="0" dirty="0">
              <a:solidFill>
                <a:srgbClr val="271A38"/>
              </a:solidFill>
              <a:effectLst/>
              <a:latin typeface="+mn-lt"/>
            </a:endParaRPr>
          </a:p>
        </p:txBody>
      </p:sp>
      <p:grpSp>
        <p:nvGrpSpPr>
          <p:cNvPr id="3" name="Group 8">
            <a:extLst>
              <a:ext uri="{FF2B5EF4-FFF2-40B4-BE49-F238E27FC236}">
                <a16:creationId xmlns:a16="http://schemas.microsoft.com/office/drawing/2014/main" id="{BF544ABF-6374-997D-0D35-4DFD607FE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93077" y="3187295"/>
            <a:ext cx="2177143" cy="1769078"/>
            <a:chOff x="0" y="0"/>
            <a:chExt cx="1276610" cy="1165030"/>
          </a:xfrm>
        </p:grpSpPr>
        <p:sp>
          <p:nvSpPr>
            <p:cNvPr id="4" name="Freeform 9">
              <a:extLst>
                <a:ext uri="{FF2B5EF4-FFF2-40B4-BE49-F238E27FC236}">
                  <a16:creationId xmlns:a16="http://schemas.microsoft.com/office/drawing/2014/main" id="{32CA28A5-523A-8F64-37B7-24360D68CD43}"/>
                </a:ext>
              </a:extLst>
            </p:cNvPr>
            <p:cNvSpPr/>
            <p:nvPr/>
          </p:nvSpPr>
          <p:spPr>
            <a:xfrm>
              <a:off x="0" y="0"/>
              <a:ext cx="1276610" cy="1165030"/>
            </a:xfrm>
            <a:custGeom>
              <a:avLst/>
              <a:gdLst/>
              <a:ahLst/>
              <a:cxnLst/>
              <a:rect l="l" t="t" r="r" b="b"/>
              <a:pathLst>
                <a:path w="1276610" h="1165030">
                  <a:moveTo>
                    <a:pt x="5403" y="0"/>
                  </a:moveTo>
                  <a:lnTo>
                    <a:pt x="1271207" y="0"/>
                  </a:lnTo>
                  <a:cubicBezTo>
                    <a:pt x="1272640" y="0"/>
                    <a:pt x="1274014" y="569"/>
                    <a:pt x="1275028" y="1582"/>
                  </a:cubicBezTo>
                  <a:cubicBezTo>
                    <a:pt x="1276041" y="2596"/>
                    <a:pt x="1276610" y="3970"/>
                    <a:pt x="1276610" y="5403"/>
                  </a:cubicBezTo>
                  <a:lnTo>
                    <a:pt x="1276610" y="1159627"/>
                  </a:lnTo>
                  <a:cubicBezTo>
                    <a:pt x="1276610" y="1161060"/>
                    <a:pt x="1276041" y="1162434"/>
                    <a:pt x="1275028" y="1163447"/>
                  </a:cubicBezTo>
                  <a:cubicBezTo>
                    <a:pt x="1274014" y="1164460"/>
                    <a:pt x="1272640" y="1165030"/>
                    <a:pt x="1271207" y="1165030"/>
                  </a:cubicBezTo>
                  <a:lnTo>
                    <a:pt x="5403" y="1165030"/>
                  </a:lnTo>
                  <a:cubicBezTo>
                    <a:pt x="3970" y="1165030"/>
                    <a:pt x="2596" y="1164460"/>
                    <a:pt x="1582" y="1163447"/>
                  </a:cubicBezTo>
                  <a:cubicBezTo>
                    <a:pt x="569" y="1162434"/>
                    <a:pt x="0" y="1161060"/>
                    <a:pt x="0" y="1159627"/>
                  </a:cubicBezTo>
                  <a:lnTo>
                    <a:pt x="0" y="5403"/>
                  </a:lnTo>
                  <a:cubicBezTo>
                    <a:pt x="0" y="3970"/>
                    <a:pt x="569" y="2596"/>
                    <a:pt x="1582" y="1582"/>
                  </a:cubicBezTo>
                  <a:cubicBezTo>
                    <a:pt x="2596" y="569"/>
                    <a:pt x="3970" y="0"/>
                    <a:pt x="5403" y="0"/>
                  </a:cubicBezTo>
                  <a:close/>
                </a:path>
              </a:pathLst>
            </a:custGeom>
            <a:blipFill>
              <a:blip r:embed="rId3"/>
              <a:stretch>
                <a:fillRect t="-4788" b="-4788"/>
              </a:stretch>
            </a:blipFill>
          </p:spPr>
          <p:txBody>
            <a:bodyPr/>
            <a:lstStyle/>
            <a:p>
              <a:endParaRPr lang="fr-FR" dirty="0"/>
            </a:p>
          </p:txBody>
        </p:sp>
      </p:grpSp>
      <p:sp>
        <p:nvSpPr>
          <p:cNvPr id="5" name="Freeform 14">
            <a:extLst>
              <a:ext uri="{FF2B5EF4-FFF2-40B4-BE49-F238E27FC236}">
                <a16:creationId xmlns:a16="http://schemas.microsoft.com/office/drawing/2014/main" id="{10BB1FE7-0085-4B4C-285A-A413B2AA3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35421" y="1180146"/>
            <a:ext cx="1811035" cy="1603998"/>
          </a:xfrm>
          <a:custGeom>
            <a:avLst/>
            <a:gdLst/>
            <a:ahLst/>
            <a:cxnLst/>
            <a:rect l="l" t="t" r="r" b="b"/>
            <a:pathLst>
              <a:path w="5778062" h="5778062">
                <a:moveTo>
                  <a:pt x="0" y="0"/>
                </a:moveTo>
                <a:lnTo>
                  <a:pt x="5778062" y="0"/>
                </a:lnTo>
                <a:lnTo>
                  <a:pt x="5778062" y="5778062"/>
                </a:lnTo>
                <a:lnTo>
                  <a:pt x="0" y="57780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0708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Répartition des clients par type de carte</a:t>
            </a:r>
            <a:br>
              <a:rPr lang="fr-FR" dirty="0"/>
            </a:br>
            <a:r>
              <a:rPr lang="fr-FR" sz="2000" b="0" dirty="0"/>
              <a:t>L’analyse des données – Profil client</a:t>
            </a:r>
            <a:br>
              <a:rPr lang="fr-FR" dirty="0"/>
            </a:br>
            <a:endParaRPr b="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925425B-00EA-B32C-7DC2-3788873A8F1B}"/>
              </a:ext>
            </a:extLst>
          </p:cNvPr>
          <p:cNvSpPr txBox="1"/>
          <p:nvPr/>
        </p:nvSpPr>
        <p:spPr>
          <a:xfrm>
            <a:off x="1303800" y="1597875"/>
            <a:ext cx="6947736" cy="523220"/>
          </a:xfrm>
          <a:prstGeom prst="rect">
            <a:avLst/>
          </a:prstGeom>
          <a:solidFill>
            <a:srgbClr val="E8AA59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La part des </a:t>
            </a:r>
            <a:r>
              <a:rPr lang="fr-FR" b="1" dirty="0"/>
              <a:t>clients perdus</a:t>
            </a:r>
            <a:r>
              <a:rPr lang="fr-FR" dirty="0"/>
              <a:t> est de </a:t>
            </a:r>
            <a:r>
              <a:rPr lang="fr-FR" b="1" dirty="0"/>
              <a:t>16%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clients se répartissent entre </a:t>
            </a:r>
            <a:r>
              <a:rPr lang="fr-FR" b="1" dirty="0"/>
              <a:t>4 types de carte</a:t>
            </a:r>
            <a:r>
              <a:rPr lang="fr-FR" dirty="0"/>
              <a:t>, la principale étant la carte </a:t>
            </a:r>
            <a:r>
              <a:rPr lang="fr-FR" b="1" dirty="0"/>
              <a:t>Blue</a:t>
            </a:r>
          </a:p>
        </p:txBody>
      </p:sp>
      <p:graphicFrame>
        <p:nvGraphicFramePr>
          <p:cNvPr id="3" name="Graphique 2" descr="Statut clients">
            <a:extLst>
              <a:ext uri="{FF2B5EF4-FFF2-40B4-BE49-F238E27FC236}">
                <a16:creationId xmlns:a16="http://schemas.microsoft.com/office/drawing/2014/main" id="{6B53C1D8-70F7-8F2F-0212-58ACA45FDB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6111817"/>
              </p:ext>
            </p:extLst>
          </p:nvPr>
        </p:nvGraphicFramePr>
        <p:xfrm>
          <a:off x="1128866" y="2597174"/>
          <a:ext cx="3340776" cy="23231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Graphique 1" descr="Type de Carte">
            <a:extLst>
              <a:ext uri="{FF2B5EF4-FFF2-40B4-BE49-F238E27FC236}">
                <a16:creationId xmlns:a16="http://schemas.microsoft.com/office/drawing/2014/main" id="{61AD0EA7-7E65-5051-387D-382F614759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1448483"/>
              </p:ext>
            </p:extLst>
          </p:nvPr>
        </p:nvGraphicFramePr>
        <p:xfrm>
          <a:off x="4775181" y="2597175"/>
          <a:ext cx="3751943" cy="23231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36515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2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303799" y="598575"/>
            <a:ext cx="7840201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Répartition des clients par Genre et Statut Marital</a:t>
            </a:r>
            <a:br>
              <a:rPr lang="fr-FR" dirty="0"/>
            </a:br>
            <a:r>
              <a:rPr lang="fr-FR" sz="2000" b="0" dirty="0"/>
              <a:t>L’analyse des données – Profil client</a:t>
            </a:r>
            <a:br>
              <a:rPr lang="fr-FR" dirty="0"/>
            </a:br>
            <a:endParaRPr b="0" dirty="0"/>
          </a:p>
        </p:txBody>
      </p:sp>
      <p:graphicFrame>
        <p:nvGraphicFramePr>
          <p:cNvPr id="7" name="Graphique 6" descr="Répartition par Genre des Clients (Actuel/Perdu)&#10;La Majorité des clients perdus sont des femmes&#10;">
            <a:extLst>
              <a:ext uri="{FF2B5EF4-FFF2-40B4-BE49-F238E27FC236}">
                <a16:creationId xmlns:a16="http://schemas.microsoft.com/office/drawing/2014/main" id="{2B1D459C-E6F9-9881-B574-4A096CE8E0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297922"/>
              </p:ext>
            </p:extLst>
          </p:nvPr>
        </p:nvGraphicFramePr>
        <p:xfrm>
          <a:off x="985200" y="2044328"/>
          <a:ext cx="2795517" cy="27069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Graphique 2" descr="Graphique Statut Marital / Statut Client, met en évidence la part de Marié(e)">
            <a:extLst>
              <a:ext uri="{FF2B5EF4-FFF2-40B4-BE49-F238E27FC236}">
                <a16:creationId xmlns:a16="http://schemas.microsoft.com/office/drawing/2014/main" id="{390ADAEA-81B8-0E0F-362B-508DD8168D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5218169"/>
              </p:ext>
            </p:extLst>
          </p:nvPr>
        </p:nvGraphicFramePr>
        <p:xfrm>
          <a:off x="4157264" y="2044328"/>
          <a:ext cx="4584127" cy="30991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ZoneTexte 3">
            <a:extLst>
              <a:ext uri="{FF2B5EF4-FFF2-40B4-BE49-F238E27FC236}">
                <a16:creationId xmlns:a16="http://schemas.microsoft.com/office/drawing/2014/main" id="{5802B10C-5083-2134-E9C6-8E6E4FC8EE33}"/>
              </a:ext>
            </a:extLst>
          </p:cNvPr>
          <p:cNvSpPr txBox="1"/>
          <p:nvPr/>
        </p:nvSpPr>
        <p:spPr>
          <a:xfrm>
            <a:off x="1267568" y="1443986"/>
            <a:ext cx="6572633" cy="523220"/>
          </a:xfrm>
          <a:prstGeom prst="rect">
            <a:avLst/>
          </a:prstGeom>
          <a:solidFill>
            <a:srgbClr val="E8AA5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clients perdus sont majoritairement des </a:t>
            </a:r>
            <a:r>
              <a:rPr lang="fr-FR" b="1" dirty="0"/>
              <a:t>femmes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Ils ont le statut </a:t>
            </a:r>
            <a:r>
              <a:rPr lang="fr-FR" b="1" dirty="0"/>
              <a:t>marié(e) </a:t>
            </a:r>
            <a:r>
              <a:rPr lang="fr-FR" dirty="0"/>
              <a:t>pour la plupart</a:t>
            </a:r>
          </a:p>
        </p:txBody>
      </p:sp>
    </p:spTree>
    <p:extLst>
      <p:ext uri="{BB962C8B-B14F-4D97-AF65-F5344CB8AC3E}">
        <p14:creationId xmlns:p14="http://schemas.microsoft.com/office/powerpoint/2010/main" val="171946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3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8402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Répartition des clients par Catégorie de Revenu annuel et Âge</a:t>
            </a:r>
            <a:br>
              <a:rPr lang="fr-FR" dirty="0"/>
            </a:br>
            <a:r>
              <a:rPr lang="fr-FR" sz="2000" b="0" dirty="0"/>
              <a:t>L’analyse des données – Profil client</a:t>
            </a:r>
            <a:br>
              <a:rPr lang="fr-FR" dirty="0"/>
            </a:br>
            <a:endParaRPr b="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7B8812D-AAE8-8651-96C7-A994DF77A9B6}"/>
              </a:ext>
            </a:extLst>
          </p:cNvPr>
          <p:cNvSpPr txBox="1"/>
          <p:nvPr/>
        </p:nvSpPr>
        <p:spPr>
          <a:xfrm>
            <a:off x="1146412" y="1898849"/>
            <a:ext cx="7629098" cy="523220"/>
          </a:xfrm>
          <a:prstGeom prst="rect">
            <a:avLst/>
          </a:prstGeom>
          <a:solidFill>
            <a:srgbClr val="E8AA5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Catégorie de revenu annuel entre </a:t>
            </a:r>
            <a:r>
              <a:rPr lang="fr-FR" b="1" dirty="0"/>
              <a:t>40-80K</a:t>
            </a:r>
            <a:r>
              <a:rPr lang="fr-FR" dirty="0"/>
              <a:t> représentent la majeure partie des clients perdus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La majorité des clients se situent entre </a:t>
            </a:r>
            <a:r>
              <a:rPr lang="fr-FR" b="1" dirty="0"/>
              <a:t>40-50 ans</a:t>
            </a:r>
          </a:p>
        </p:txBody>
      </p:sp>
      <p:graphicFrame>
        <p:nvGraphicFramePr>
          <p:cNvPr id="2" name="Graphique 1" descr="Catégorie de Revenu annuel">
            <a:extLst>
              <a:ext uri="{FF2B5EF4-FFF2-40B4-BE49-F238E27FC236}">
                <a16:creationId xmlns:a16="http://schemas.microsoft.com/office/drawing/2014/main" id="{05D09612-08A8-5ADF-3DA0-DF20399345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0382479"/>
              </p:ext>
            </p:extLst>
          </p:nvPr>
        </p:nvGraphicFramePr>
        <p:xfrm>
          <a:off x="859810" y="2721430"/>
          <a:ext cx="4870517" cy="21771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Graphique 3" descr="âge">
            <a:extLst>
              <a:ext uri="{FF2B5EF4-FFF2-40B4-BE49-F238E27FC236}">
                <a16:creationId xmlns:a16="http://schemas.microsoft.com/office/drawing/2014/main" id="{3A2A7348-17C9-70B8-0CE9-9601515894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4880375"/>
              </p:ext>
            </p:extLst>
          </p:nvPr>
        </p:nvGraphicFramePr>
        <p:xfrm>
          <a:off x="5730327" y="2632409"/>
          <a:ext cx="2890334" cy="2355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70622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303799" y="598575"/>
            <a:ext cx="7663205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dirty="0"/>
              <a:t>Répartition des clients par Nombre de personne à charge et niveau de diplôme</a:t>
            </a:r>
            <a:br>
              <a:rPr lang="fr-FR" dirty="0"/>
            </a:br>
            <a:r>
              <a:rPr lang="fr-FR" sz="2000" b="0" dirty="0"/>
              <a:t>L’analyse des données – Profil client</a:t>
            </a:r>
            <a:br>
              <a:rPr lang="fr-FR" dirty="0"/>
            </a:br>
            <a:endParaRPr b="0" dirty="0"/>
          </a:p>
        </p:txBody>
      </p:sp>
      <p:graphicFrame>
        <p:nvGraphicFramePr>
          <p:cNvPr id="2" name="Graphique 1" descr="Graphique Nombre de personne à charge / Statut Client&#10;Met en évidence la part de client avec 2 et 3 personne à charge&#10;">
            <a:extLst>
              <a:ext uri="{FF2B5EF4-FFF2-40B4-BE49-F238E27FC236}">
                <a16:creationId xmlns:a16="http://schemas.microsoft.com/office/drawing/2014/main" id="{62FFB9BF-B953-2E71-ED9F-4EB724AB84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442968"/>
              </p:ext>
            </p:extLst>
          </p:nvPr>
        </p:nvGraphicFramePr>
        <p:xfrm>
          <a:off x="1149730" y="2571750"/>
          <a:ext cx="7043584" cy="2354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A38AF718-8820-984A-C81C-203D347C0963}"/>
              </a:ext>
            </a:extLst>
          </p:cNvPr>
          <p:cNvSpPr txBox="1"/>
          <p:nvPr/>
        </p:nvSpPr>
        <p:spPr>
          <a:xfrm>
            <a:off x="1149730" y="1898849"/>
            <a:ext cx="7043584" cy="523220"/>
          </a:xfrm>
          <a:prstGeom prst="rect">
            <a:avLst/>
          </a:prstGeom>
          <a:solidFill>
            <a:srgbClr val="E8AA5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clients ont essentiellement </a:t>
            </a:r>
            <a:r>
              <a:rPr lang="fr-FR" b="1" dirty="0"/>
              <a:t>entre 2 et 3 personnes à 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clients perdus ont souvent une </a:t>
            </a:r>
            <a:r>
              <a:rPr lang="fr-FR" b="1" dirty="0"/>
              <a:t>Licence</a:t>
            </a:r>
          </a:p>
        </p:txBody>
      </p:sp>
    </p:spTree>
    <p:extLst>
      <p:ext uri="{BB962C8B-B14F-4D97-AF65-F5344CB8AC3E}">
        <p14:creationId xmlns:p14="http://schemas.microsoft.com/office/powerpoint/2010/main" val="410251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>
            <a:spLocks noGrp="1"/>
          </p:cNvSpPr>
          <p:nvPr>
            <p:ph type="title"/>
          </p:nvPr>
        </p:nvSpPr>
        <p:spPr>
          <a:xfrm>
            <a:off x="1303799" y="598575"/>
            <a:ext cx="7785609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-FR" sz="2800" dirty="0"/>
              <a:t>Type de carte chez les clients actuels et perdus</a:t>
            </a:r>
            <a:br>
              <a:rPr lang="fr-FR" dirty="0"/>
            </a:br>
            <a:r>
              <a:rPr lang="fr-FR" sz="2000" b="0" dirty="0"/>
              <a:t>L’analyse des données – habitude d’utilisation</a:t>
            </a:r>
            <a:br>
              <a:rPr lang="fr-FR" dirty="0"/>
            </a:br>
            <a:endParaRPr b="0" dirty="0"/>
          </a:p>
        </p:txBody>
      </p:sp>
      <p:graphicFrame>
        <p:nvGraphicFramePr>
          <p:cNvPr id="2" name="Graphique 1" descr="Graphique Type de Carte / Statut client&#10;Met en évidence la part importante de client perdu pour la carte platinum (70%) des clients">
            <a:extLst>
              <a:ext uri="{FF2B5EF4-FFF2-40B4-BE49-F238E27FC236}">
                <a16:creationId xmlns:a16="http://schemas.microsoft.com/office/drawing/2014/main" id="{8CB9249A-D832-07D6-F93B-C7D050DED7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9195296"/>
              </p:ext>
            </p:extLst>
          </p:nvPr>
        </p:nvGraphicFramePr>
        <p:xfrm>
          <a:off x="2242437" y="2503511"/>
          <a:ext cx="4659125" cy="24795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328F616A-A221-0FB1-D584-8B9914BDD563}"/>
              </a:ext>
            </a:extLst>
          </p:cNvPr>
          <p:cNvSpPr txBox="1"/>
          <p:nvPr/>
        </p:nvSpPr>
        <p:spPr>
          <a:xfrm>
            <a:off x="1120702" y="1681135"/>
            <a:ext cx="7079869" cy="307777"/>
          </a:xfrm>
          <a:prstGeom prst="rect">
            <a:avLst/>
          </a:prstGeom>
          <a:solidFill>
            <a:srgbClr val="E8AA5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70% des clients Platinum </a:t>
            </a:r>
            <a:r>
              <a:rPr lang="fr-FR" dirty="0"/>
              <a:t>font partis des clients perdus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890051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fr-FR" sz="2200" dirty="0"/>
              <a:t>Mois inactif chez les clients actuels et perdus</a:t>
            </a:r>
            <a:br>
              <a:rPr lang="fr-FR" dirty="0"/>
            </a:br>
            <a:r>
              <a:rPr lang="fr-FR" sz="2000" b="0" dirty="0"/>
              <a:t>L’analyse des données – habitude d’utilisation</a:t>
            </a:r>
            <a:br>
              <a:rPr lang="fr-FR" dirty="0"/>
            </a:br>
            <a:endParaRPr b="0" dirty="0"/>
          </a:p>
        </p:txBody>
      </p:sp>
      <p:graphicFrame>
        <p:nvGraphicFramePr>
          <p:cNvPr id="3" name="Graphique 2" descr="Graphique Mois inactif / Statut Client&#10;Met en évidence qu'à partir de 5 mois d’inactivité la proportion de client perdus grimpe de 48% à 100%">
            <a:extLst>
              <a:ext uri="{FF2B5EF4-FFF2-40B4-BE49-F238E27FC236}">
                <a16:creationId xmlns:a16="http://schemas.microsoft.com/office/drawing/2014/main" id="{64B8FCEB-846C-D55C-3F19-F71F3FDFF2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3129252"/>
              </p:ext>
            </p:extLst>
          </p:nvPr>
        </p:nvGraphicFramePr>
        <p:xfrm>
          <a:off x="1097869" y="2345220"/>
          <a:ext cx="7236431" cy="24008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ZoneTexte 1">
            <a:extLst>
              <a:ext uri="{FF2B5EF4-FFF2-40B4-BE49-F238E27FC236}">
                <a16:creationId xmlns:a16="http://schemas.microsoft.com/office/drawing/2014/main" id="{7661E7A7-ECAA-08F1-1FFD-05ECDEEEFA48}"/>
              </a:ext>
            </a:extLst>
          </p:cNvPr>
          <p:cNvSpPr txBox="1"/>
          <p:nvPr/>
        </p:nvSpPr>
        <p:spPr>
          <a:xfrm>
            <a:off x="1149730" y="1898849"/>
            <a:ext cx="7165744" cy="307777"/>
          </a:xfrm>
          <a:prstGeom prst="rect">
            <a:avLst/>
          </a:prstGeom>
          <a:solidFill>
            <a:srgbClr val="E8AA5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 partir de </a:t>
            </a:r>
            <a:r>
              <a:rPr lang="fr-FR" b="1" dirty="0"/>
              <a:t>5 mois d’inactivité </a:t>
            </a:r>
            <a:r>
              <a:rPr lang="fr-FR" dirty="0"/>
              <a:t>la proportion de client perdus grimpe de </a:t>
            </a:r>
            <a:r>
              <a:rPr lang="fr-FR" b="1" dirty="0"/>
              <a:t>48% à 100%</a:t>
            </a:r>
          </a:p>
        </p:txBody>
      </p:sp>
    </p:spTree>
    <p:extLst>
      <p:ext uri="{BB962C8B-B14F-4D97-AF65-F5344CB8AC3E}">
        <p14:creationId xmlns:p14="http://schemas.microsoft.com/office/powerpoint/2010/main" val="799884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fr-FR" sz="2200" dirty="0"/>
              <a:t>Nombre d’interaction chez les clients actuels et perdus</a:t>
            </a:r>
            <a:br>
              <a:rPr lang="fr-FR" dirty="0"/>
            </a:br>
            <a:r>
              <a:rPr lang="fr-FR" sz="2000" b="0" dirty="0"/>
              <a:t>L’analyse des données – habitude d’utilisation</a:t>
            </a:r>
            <a:br>
              <a:rPr lang="fr-FR" dirty="0"/>
            </a:br>
            <a:endParaRPr b="0" dirty="0"/>
          </a:p>
        </p:txBody>
      </p:sp>
      <p:graphicFrame>
        <p:nvGraphicFramePr>
          <p:cNvPr id="2" name="Graphique 1" descr="Graphique Nombre d'interaction / Statut client&#10;Démontre qu'à partir de 5 interactions la proportion de client perdu grimpe de presque 50% à 100%">
            <a:extLst>
              <a:ext uri="{FF2B5EF4-FFF2-40B4-BE49-F238E27FC236}">
                <a16:creationId xmlns:a16="http://schemas.microsoft.com/office/drawing/2014/main" id="{5519CBD0-0D67-7654-EBB7-D421AA6FAC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7310727"/>
              </p:ext>
            </p:extLst>
          </p:nvPr>
        </p:nvGraphicFramePr>
        <p:xfrm>
          <a:off x="1149730" y="2507600"/>
          <a:ext cx="7348384" cy="22775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2054C4D6-EBD2-EE5B-0BD8-D3EFA0DD1EB8}"/>
              </a:ext>
            </a:extLst>
          </p:cNvPr>
          <p:cNvSpPr txBox="1"/>
          <p:nvPr/>
        </p:nvSpPr>
        <p:spPr>
          <a:xfrm>
            <a:off x="1149731" y="1898849"/>
            <a:ext cx="7348384" cy="307777"/>
          </a:xfrm>
          <a:prstGeom prst="rect">
            <a:avLst/>
          </a:prstGeom>
          <a:solidFill>
            <a:srgbClr val="E8AA5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 partir de </a:t>
            </a:r>
            <a:r>
              <a:rPr lang="fr-FR" b="1" dirty="0"/>
              <a:t>5 interaction</a:t>
            </a:r>
            <a:r>
              <a:rPr lang="fr-FR" dirty="0"/>
              <a:t>s la proportion de client perdu grimpe de presque </a:t>
            </a:r>
            <a:r>
              <a:rPr lang="fr-FR" b="1" dirty="0"/>
              <a:t>50% à 100%</a:t>
            </a:r>
          </a:p>
        </p:txBody>
      </p:sp>
    </p:spTree>
    <p:extLst>
      <p:ext uri="{BB962C8B-B14F-4D97-AF65-F5344CB8AC3E}">
        <p14:creationId xmlns:p14="http://schemas.microsoft.com/office/powerpoint/2010/main" val="3916571420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2538</TotalTime>
  <Words>663</Words>
  <Application>Microsoft Office PowerPoint</Application>
  <PresentationFormat>Affichage à l'écran (16:9)</PresentationFormat>
  <Paragraphs>107</Paragraphs>
  <Slides>15</Slides>
  <Notes>15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Maven Pro</vt:lpstr>
      <vt:lpstr>Wingdings</vt:lpstr>
      <vt:lpstr>Nunito</vt:lpstr>
      <vt:lpstr>Arial</vt:lpstr>
      <vt:lpstr>Momentum</vt:lpstr>
      <vt:lpstr> Rapport d’analyse – Primero Bank</vt:lpstr>
      <vt:lpstr>Notre compréhension de vos enjeux</vt:lpstr>
      <vt:lpstr>Répartition des clients par type de carte L’analyse des données – Profil client </vt:lpstr>
      <vt:lpstr>Répartition des clients par Genre et Statut Marital L’analyse des données – Profil client </vt:lpstr>
      <vt:lpstr>Répartition des clients par Catégorie de Revenu annuel et Âge L’analyse des données – Profil client </vt:lpstr>
      <vt:lpstr>Répartition des clients par Nombre de personne à charge et niveau de diplôme L’analyse des données – Profil client </vt:lpstr>
      <vt:lpstr>Type de carte chez les clients actuels et perdus L’analyse des données – habitude d’utilisation </vt:lpstr>
      <vt:lpstr>Mois inactif chez les clients actuels et perdus L’analyse des données – habitude d’utilisation </vt:lpstr>
      <vt:lpstr>Nombre d’interaction chez les clients actuels et perdus L’analyse des données – habitude d’utilisation </vt:lpstr>
      <vt:lpstr>Durée d’engagement chez les clients actuels et perdus L’analyse des données – habitude d’utilisation </vt:lpstr>
      <vt:lpstr>Crédit renouvelé et utilisation de carte chez les clients actuels et perdus L’analyse des données – habitude d’utilisation </vt:lpstr>
      <vt:lpstr>Nb Transactions chez les clients actuels et perdus L’analyse des données – habitude d’utilisation </vt:lpstr>
      <vt:lpstr>Calcul des clients à risques L’analyse des données </vt:lpstr>
      <vt:lpstr>Bilan et recommandations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JeYjEy</dc:creator>
  <cp:lastModifiedBy>Thomas BARAU</cp:lastModifiedBy>
  <cp:revision>99</cp:revision>
  <dcterms:modified xsi:type="dcterms:W3CDTF">2024-09-17T17:54:12Z</dcterms:modified>
</cp:coreProperties>
</file>